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6" r:id="rId1"/>
  </p:sldMasterIdLst>
  <p:notesMasterIdLst>
    <p:notesMasterId r:id="rId148"/>
  </p:notesMasterIdLst>
  <p:handoutMasterIdLst>
    <p:handoutMasterId r:id="rId149"/>
  </p:handoutMasterIdLst>
  <p:sldIdLst>
    <p:sldId id="289" r:id="rId2"/>
    <p:sldId id="369" r:id="rId3"/>
    <p:sldId id="327" r:id="rId4"/>
    <p:sldId id="423" r:id="rId5"/>
    <p:sldId id="417" r:id="rId6"/>
    <p:sldId id="291" r:id="rId7"/>
    <p:sldId id="292" r:id="rId8"/>
    <p:sldId id="290" r:id="rId9"/>
    <p:sldId id="294" r:id="rId10"/>
    <p:sldId id="295" r:id="rId11"/>
    <p:sldId id="293" r:id="rId12"/>
    <p:sldId id="296" r:id="rId13"/>
    <p:sldId id="297" r:id="rId14"/>
    <p:sldId id="298" r:id="rId15"/>
    <p:sldId id="299" r:id="rId16"/>
    <p:sldId id="300" r:id="rId17"/>
    <p:sldId id="368" r:id="rId18"/>
    <p:sldId id="301" r:id="rId19"/>
    <p:sldId id="367" r:id="rId20"/>
    <p:sldId id="430" r:id="rId21"/>
    <p:sldId id="330" r:id="rId22"/>
    <p:sldId id="331" r:id="rId23"/>
    <p:sldId id="332" r:id="rId24"/>
    <p:sldId id="333" r:id="rId25"/>
    <p:sldId id="334" r:id="rId26"/>
    <p:sldId id="348" r:id="rId27"/>
    <p:sldId id="349" r:id="rId28"/>
    <p:sldId id="350" r:id="rId29"/>
    <p:sldId id="378" r:id="rId30"/>
    <p:sldId id="351" r:id="rId31"/>
    <p:sldId id="353" r:id="rId32"/>
    <p:sldId id="354" r:id="rId33"/>
    <p:sldId id="425" r:id="rId34"/>
    <p:sldId id="304" r:id="rId35"/>
    <p:sldId id="303" r:id="rId36"/>
    <p:sldId id="320" r:id="rId37"/>
    <p:sldId id="321" r:id="rId38"/>
    <p:sldId id="322" r:id="rId39"/>
    <p:sldId id="323" r:id="rId40"/>
    <p:sldId id="324" r:id="rId41"/>
    <p:sldId id="325" r:id="rId42"/>
    <p:sldId id="305" r:id="rId43"/>
    <p:sldId id="307" r:id="rId44"/>
    <p:sldId id="309" r:id="rId45"/>
    <p:sldId id="310" r:id="rId46"/>
    <p:sldId id="311" r:id="rId47"/>
    <p:sldId id="312" r:id="rId48"/>
    <p:sldId id="313" r:id="rId49"/>
    <p:sldId id="314" r:id="rId50"/>
    <p:sldId id="315" r:id="rId51"/>
    <p:sldId id="316" r:id="rId52"/>
    <p:sldId id="317" r:id="rId53"/>
    <p:sldId id="318" r:id="rId54"/>
    <p:sldId id="328" r:id="rId55"/>
    <p:sldId id="326" r:id="rId56"/>
    <p:sldId id="319" r:id="rId57"/>
    <p:sldId id="302" r:id="rId58"/>
    <p:sldId id="427" r:id="rId59"/>
    <p:sldId id="379" r:id="rId60"/>
    <p:sldId id="414" r:id="rId61"/>
    <p:sldId id="415" r:id="rId62"/>
    <p:sldId id="256" r:id="rId63"/>
    <p:sldId id="257" r:id="rId64"/>
    <p:sldId id="271" r:id="rId65"/>
    <p:sldId id="268" r:id="rId66"/>
    <p:sldId id="263" r:id="rId67"/>
    <p:sldId id="281" r:id="rId68"/>
    <p:sldId id="284" r:id="rId69"/>
    <p:sldId id="288" r:id="rId70"/>
    <p:sldId id="267" r:id="rId71"/>
    <p:sldId id="258" r:id="rId72"/>
    <p:sldId id="282" r:id="rId73"/>
    <p:sldId id="285" r:id="rId74"/>
    <p:sldId id="264" r:id="rId75"/>
    <p:sldId id="380" r:id="rId76"/>
    <p:sldId id="259" r:id="rId77"/>
    <p:sldId id="260" r:id="rId78"/>
    <p:sldId id="261" r:id="rId79"/>
    <p:sldId id="283" r:id="rId80"/>
    <p:sldId id="265" r:id="rId81"/>
    <p:sldId id="286" r:id="rId82"/>
    <p:sldId id="269" r:id="rId83"/>
    <p:sldId id="277" r:id="rId84"/>
    <p:sldId id="279" r:id="rId85"/>
    <p:sldId id="280" r:id="rId86"/>
    <p:sldId id="419" r:id="rId87"/>
    <p:sldId id="272" r:id="rId88"/>
    <p:sldId id="418" r:id="rId89"/>
    <p:sldId id="266" r:id="rId90"/>
    <p:sldId id="275" r:id="rId91"/>
    <p:sldId id="429" r:id="rId92"/>
    <p:sldId id="276" r:id="rId93"/>
    <p:sldId id="426" r:id="rId94"/>
    <p:sldId id="356" r:id="rId95"/>
    <p:sldId id="372" r:id="rId96"/>
    <p:sldId id="357" r:id="rId97"/>
    <p:sldId id="358" r:id="rId98"/>
    <p:sldId id="371" r:id="rId99"/>
    <p:sldId id="359" r:id="rId100"/>
    <p:sldId id="360" r:id="rId101"/>
    <p:sldId id="361" r:id="rId102"/>
    <p:sldId id="362" r:id="rId103"/>
    <p:sldId id="420" r:id="rId104"/>
    <p:sldId id="421" r:id="rId105"/>
    <p:sldId id="355" r:id="rId106"/>
    <p:sldId id="366" r:id="rId107"/>
    <p:sldId id="422" r:id="rId108"/>
    <p:sldId id="370" r:id="rId109"/>
    <p:sldId id="342" r:id="rId110"/>
    <p:sldId id="424" r:id="rId111"/>
    <p:sldId id="428" r:id="rId112"/>
    <p:sldId id="381" r:id="rId113"/>
    <p:sldId id="382" r:id="rId114"/>
    <p:sldId id="383" r:id="rId115"/>
    <p:sldId id="384" r:id="rId116"/>
    <p:sldId id="385" r:id="rId117"/>
    <p:sldId id="386" r:id="rId118"/>
    <p:sldId id="387" r:id="rId119"/>
    <p:sldId id="388" r:id="rId120"/>
    <p:sldId id="389" r:id="rId121"/>
    <p:sldId id="390" r:id="rId122"/>
    <p:sldId id="391" r:id="rId123"/>
    <p:sldId id="392" r:id="rId124"/>
    <p:sldId id="393" r:id="rId125"/>
    <p:sldId id="394" r:id="rId126"/>
    <p:sldId id="395" r:id="rId127"/>
    <p:sldId id="396" r:id="rId128"/>
    <p:sldId id="397" r:id="rId129"/>
    <p:sldId id="398" r:id="rId130"/>
    <p:sldId id="399" r:id="rId131"/>
    <p:sldId id="400" r:id="rId132"/>
    <p:sldId id="401" r:id="rId133"/>
    <p:sldId id="402" r:id="rId134"/>
    <p:sldId id="403" r:id="rId135"/>
    <p:sldId id="404" r:id="rId136"/>
    <p:sldId id="405" r:id="rId137"/>
    <p:sldId id="406" r:id="rId138"/>
    <p:sldId id="407" r:id="rId139"/>
    <p:sldId id="408" r:id="rId140"/>
    <p:sldId id="409" r:id="rId141"/>
    <p:sldId id="410" r:id="rId142"/>
    <p:sldId id="411" r:id="rId143"/>
    <p:sldId id="412" r:id="rId144"/>
    <p:sldId id="413" r:id="rId145"/>
    <p:sldId id="270" r:id="rId146"/>
    <p:sldId id="287" r:id="rId14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25" autoAdjust="0"/>
    <p:restoredTop sz="75666" autoAdjust="0"/>
  </p:normalViewPr>
  <p:slideViewPr>
    <p:cSldViewPr snapToObjects="1">
      <p:cViewPr>
        <p:scale>
          <a:sx n="50" d="100"/>
          <a:sy n="50" d="100"/>
        </p:scale>
        <p:origin x="-1440" y="-114"/>
      </p:cViewPr>
      <p:guideLst>
        <p:guide orient="horz" pos="2160"/>
        <p:guide pos="2880"/>
      </p:guideLst>
    </p:cSldViewPr>
  </p:slideViewPr>
  <p:notesTextViewPr>
    <p:cViewPr>
      <p:scale>
        <a:sx n="100" d="100"/>
        <a:sy n="100" d="100"/>
      </p:scale>
      <p:origin x="0" y="0"/>
    </p:cViewPr>
  </p:notesTextViewPr>
  <p:sorterViewPr>
    <p:cViewPr>
      <p:scale>
        <a:sx n="84" d="100"/>
        <a:sy n="84" d="100"/>
      </p:scale>
      <p:origin x="0" y="128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notesMaster" Target="notesMasters/notesMaster1.xml"/><Relationship Id="rId15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1AD01B-6347-44D6-BDB4-FB307F437D32}" type="doc">
      <dgm:prSet loTypeId="urn:microsoft.com/office/officeart/2005/8/layout/cycle1" loCatId="cycle" qsTypeId="urn:microsoft.com/office/officeart/2005/8/quickstyle/simple1" qsCatId="simple" csTypeId="urn:microsoft.com/office/officeart/2005/8/colors/colorful1#2" csCatId="colorful" phldr="1"/>
      <dgm:spPr/>
      <dgm:t>
        <a:bodyPr/>
        <a:lstStyle/>
        <a:p>
          <a:endParaRPr lang="en-US"/>
        </a:p>
      </dgm:t>
    </dgm:pt>
    <dgm:pt modelId="{7F63C1DF-CD2A-4C6B-B94C-F0EEB2873164}">
      <dgm:prSet phldrT="[Text]" custT="1"/>
      <dgm:spPr/>
      <dgm:t>
        <a:bodyPr/>
        <a:lstStyle/>
        <a:p>
          <a:r>
            <a:rPr lang="en-US" sz="3200" dirty="0" smtClean="0"/>
            <a:t>Curriculum &amp; Instruction</a:t>
          </a:r>
          <a:endParaRPr lang="en-US" sz="3200" dirty="0"/>
        </a:p>
      </dgm:t>
    </dgm:pt>
    <dgm:pt modelId="{D1E8288C-B7F3-45D7-8A6C-83F6B32AB7A8}" type="parTrans" cxnId="{BAFBB61C-5EE9-4196-BEED-59DD26D32C92}">
      <dgm:prSet/>
      <dgm:spPr/>
      <dgm:t>
        <a:bodyPr/>
        <a:lstStyle/>
        <a:p>
          <a:endParaRPr lang="en-US"/>
        </a:p>
      </dgm:t>
    </dgm:pt>
    <dgm:pt modelId="{C9FA272B-A1AF-4CEC-A86A-D25AD4C9C8A6}" type="sibTrans" cxnId="{BAFBB61C-5EE9-4196-BEED-59DD26D32C92}">
      <dgm:prSet/>
      <dgm:spPr/>
      <dgm:t>
        <a:bodyPr/>
        <a:lstStyle/>
        <a:p>
          <a:endParaRPr lang="en-US"/>
        </a:p>
      </dgm:t>
    </dgm:pt>
    <dgm:pt modelId="{FA6C8BD5-A093-4E52-8193-4B46A48308B4}">
      <dgm:prSet phldrT="[Text]" custT="1"/>
      <dgm:spPr/>
      <dgm:t>
        <a:bodyPr/>
        <a:lstStyle/>
        <a:p>
          <a:r>
            <a:rPr lang="en-US" sz="3200" dirty="0" smtClean="0"/>
            <a:t>Assessment</a:t>
          </a:r>
          <a:endParaRPr lang="en-US" sz="3200" dirty="0"/>
        </a:p>
      </dgm:t>
    </dgm:pt>
    <dgm:pt modelId="{AA21B302-30F8-4488-881B-0ED19B89DA39}" type="parTrans" cxnId="{7CB8DE5F-AD3B-45EA-A089-5887A895D60C}">
      <dgm:prSet/>
      <dgm:spPr/>
      <dgm:t>
        <a:bodyPr/>
        <a:lstStyle/>
        <a:p>
          <a:endParaRPr lang="en-US"/>
        </a:p>
      </dgm:t>
    </dgm:pt>
    <dgm:pt modelId="{F7DD11BB-32F3-493B-9C9B-352CB4D035BB}" type="sibTrans" cxnId="{7CB8DE5F-AD3B-45EA-A089-5887A895D60C}">
      <dgm:prSet/>
      <dgm:spPr/>
      <dgm:t>
        <a:bodyPr/>
        <a:lstStyle/>
        <a:p>
          <a:endParaRPr lang="en-US"/>
        </a:p>
      </dgm:t>
    </dgm:pt>
    <dgm:pt modelId="{AE65BC76-0139-481A-B154-9F933D81A15F}">
      <dgm:prSet phldrT="[Text]" custT="1"/>
      <dgm:spPr/>
      <dgm:t>
        <a:bodyPr/>
        <a:lstStyle/>
        <a:p>
          <a:r>
            <a:rPr lang="en-US" sz="3200" dirty="0" smtClean="0"/>
            <a:t>Intervention</a:t>
          </a:r>
          <a:endParaRPr lang="en-US" sz="3200" dirty="0"/>
        </a:p>
      </dgm:t>
    </dgm:pt>
    <dgm:pt modelId="{763B0479-FEF2-42CD-B1AE-77AD3A148BE8}" type="parTrans" cxnId="{49B14225-B0CD-4B68-A0BF-57609F38FBA8}">
      <dgm:prSet/>
      <dgm:spPr/>
      <dgm:t>
        <a:bodyPr/>
        <a:lstStyle/>
        <a:p>
          <a:endParaRPr lang="en-US"/>
        </a:p>
      </dgm:t>
    </dgm:pt>
    <dgm:pt modelId="{D076A7D4-A6AA-4253-B39A-9899F2EDA520}" type="sibTrans" cxnId="{49B14225-B0CD-4B68-A0BF-57609F38FBA8}">
      <dgm:prSet/>
      <dgm:spPr/>
      <dgm:t>
        <a:bodyPr/>
        <a:lstStyle/>
        <a:p>
          <a:endParaRPr lang="en-US"/>
        </a:p>
      </dgm:t>
    </dgm:pt>
    <dgm:pt modelId="{CD172E7D-8BF5-4AD8-AE3F-9748DA7E429D}" type="pres">
      <dgm:prSet presAssocID="{FF1AD01B-6347-44D6-BDB4-FB307F437D32}" presName="cycle" presStyleCnt="0">
        <dgm:presLayoutVars>
          <dgm:dir/>
          <dgm:resizeHandles val="exact"/>
        </dgm:presLayoutVars>
      </dgm:prSet>
      <dgm:spPr/>
      <dgm:t>
        <a:bodyPr/>
        <a:lstStyle/>
        <a:p>
          <a:endParaRPr lang="en-US"/>
        </a:p>
      </dgm:t>
    </dgm:pt>
    <dgm:pt modelId="{1EF2C2C4-50FF-4B74-94DE-5DA67B4DEBAE}" type="pres">
      <dgm:prSet presAssocID="{7F63C1DF-CD2A-4C6B-B94C-F0EEB2873164}" presName="dummy" presStyleCnt="0"/>
      <dgm:spPr/>
    </dgm:pt>
    <dgm:pt modelId="{5746F774-DD7E-4150-B74D-696CA4A1541A}" type="pres">
      <dgm:prSet presAssocID="{7F63C1DF-CD2A-4C6B-B94C-F0EEB2873164}" presName="node" presStyleLbl="revTx" presStyleIdx="0" presStyleCnt="3" custRadScaleRad="115580" custRadScaleInc="20081">
        <dgm:presLayoutVars>
          <dgm:bulletEnabled val="1"/>
        </dgm:presLayoutVars>
      </dgm:prSet>
      <dgm:spPr/>
      <dgm:t>
        <a:bodyPr/>
        <a:lstStyle/>
        <a:p>
          <a:endParaRPr lang="en-US"/>
        </a:p>
      </dgm:t>
    </dgm:pt>
    <dgm:pt modelId="{750C3177-22BE-4ABB-A50B-5F576E91BDF6}" type="pres">
      <dgm:prSet presAssocID="{C9FA272B-A1AF-4CEC-A86A-D25AD4C9C8A6}" presName="sibTrans" presStyleLbl="node1" presStyleIdx="0" presStyleCnt="3"/>
      <dgm:spPr/>
      <dgm:t>
        <a:bodyPr/>
        <a:lstStyle/>
        <a:p>
          <a:endParaRPr lang="en-US"/>
        </a:p>
      </dgm:t>
    </dgm:pt>
    <dgm:pt modelId="{5FDD3DAB-1D75-48E4-A04B-735485C1CD7C}" type="pres">
      <dgm:prSet presAssocID="{FA6C8BD5-A093-4E52-8193-4B46A48308B4}" presName="dummy" presStyleCnt="0"/>
      <dgm:spPr/>
    </dgm:pt>
    <dgm:pt modelId="{B09232B2-DEB4-4533-92DF-E9E7A414A912}" type="pres">
      <dgm:prSet presAssocID="{FA6C8BD5-A093-4E52-8193-4B46A48308B4}" presName="node" presStyleLbl="revTx" presStyleIdx="1" presStyleCnt="3" custRadScaleRad="100125" custRadScaleInc="7153">
        <dgm:presLayoutVars>
          <dgm:bulletEnabled val="1"/>
        </dgm:presLayoutVars>
      </dgm:prSet>
      <dgm:spPr/>
      <dgm:t>
        <a:bodyPr/>
        <a:lstStyle/>
        <a:p>
          <a:endParaRPr lang="en-US"/>
        </a:p>
      </dgm:t>
    </dgm:pt>
    <dgm:pt modelId="{BED4A688-75EE-405D-8DD4-5C5ECFFD9206}" type="pres">
      <dgm:prSet presAssocID="{F7DD11BB-32F3-493B-9C9B-352CB4D035BB}" presName="sibTrans" presStyleLbl="node1" presStyleIdx="1" presStyleCnt="3"/>
      <dgm:spPr/>
      <dgm:t>
        <a:bodyPr/>
        <a:lstStyle/>
        <a:p>
          <a:endParaRPr lang="en-US"/>
        </a:p>
      </dgm:t>
    </dgm:pt>
    <dgm:pt modelId="{0F3B9F45-6D6D-49A9-A386-62B25E43D6DB}" type="pres">
      <dgm:prSet presAssocID="{AE65BC76-0139-481A-B154-9F933D81A15F}" presName="dummy" presStyleCnt="0"/>
      <dgm:spPr/>
    </dgm:pt>
    <dgm:pt modelId="{992C6D6B-978B-45ED-B6E8-62E888768446}" type="pres">
      <dgm:prSet presAssocID="{AE65BC76-0139-481A-B154-9F933D81A15F}" presName="node" presStyleLbl="revTx" presStyleIdx="2" presStyleCnt="3" custScaleX="123062" custRadScaleRad="134182" custRadScaleInc="-31794">
        <dgm:presLayoutVars>
          <dgm:bulletEnabled val="1"/>
        </dgm:presLayoutVars>
      </dgm:prSet>
      <dgm:spPr/>
      <dgm:t>
        <a:bodyPr/>
        <a:lstStyle/>
        <a:p>
          <a:endParaRPr lang="en-US"/>
        </a:p>
      </dgm:t>
    </dgm:pt>
    <dgm:pt modelId="{F2BAB006-49BC-4F92-A976-FD1324599AA5}" type="pres">
      <dgm:prSet presAssocID="{D076A7D4-A6AA-4253-B39A-9899F2EDA520}" presName="sibTrans" presStyleLbl="node1" presStyleIdx="2" presStyleCnt="3" custLinFactNeighborX="-880" custLinFactNeighborY="665"/>
      <dgm:spPr/>
      <dgm:t>
        <a:bodyPr/>
        <a:lstStyle/>
        <a:p>
          <a:endParaRPr lang="en-US"/>
        </a:p>
      </dgm:t>
    </dgm:pt>
  </dgm:ptLst>
  <dgm:cxnLst>
    <dgm:cxn modelId="{AFFE9C08-6CEE-4D52-80B0-8EEB227AD1CA}" type="presOf" srcId="{C9FA272B-A1AF-4CEC-A86A-D25AD4C9C8A6}" destId="{750C3177-22BE-4ABB-A50B-5F576E91BDF6}" srcOrd="0" destOrd="0" presId="urn:microsoft.com/office/officeart/2005/8/layout/cycle1"/>
    <dgm:cxn modelId="{EC073F89-8CB6-48BF-957F-06E27E397946}" type="presOf" srcId="{FA6C8BD5-A093-4E52-8193-4B46A48308B4}" destId="{B09232B2-DEB4-4533-92DF-E9E7A414A912}" srcOrd="0" destOrd="0" presId="urn:microsoft.com/office/officeart/2005/8/layout/cycle1"/>
    <dgm:cxn modelId="{4620CF79-BFB2-4AAA-88D0-AFE9DDD9519A}" type="presOf" srcId="{AE65BC76-0139-481A-B154-9F933D81A15F}" destId="{992C6D6B-978B-45ED-B6E8-62E888768446}" srcOrd="0" destOrd="0" presId="urn:microsoft.com/office/officeart/2005/8/layout/cycle1"/>
    <dgm:cxn modelId="{56933AC4-CA6C-42AC-8304-5AE6FE27DF5C}" type="presOf" srcId="{D076A7D4-A6AA-4253-B39A-9899F2EDA520}" destId="{F2BAB006-49BC-4F92-A976-FD1324599AA5}" srcOrd="0" destOrd="0" presId="urn:microsoft.com/office/officeart/2005/8/layout/cycle1"/>
    <dgm:cxn modelId="{6151346C-41FD-4048-983A-A251D8AF209A}" type="presOf" srcId="{FF1AD01B-6347-44D6-BDB4-FB307F437D32}" destId="{CD172E7D-8BF5-4AD8-AE3F-9748DA7E429D}" srcOrd="0" destOrd="0" presId="urn:microsoft.com/office/officeart/2005/8/layout/cycle1"/>
    <dgm:cxn modelId="{700C813C-0D91-4A53-BD14-122FA42CA610}" type="presOf" srcId="{7F63C1DF-CD2A-4C6B-B94C-F0EEB2873164}" destId="{5746F774-DD7E-4150-B74D-696CA4A1541A}" srcOrd="0" destOrd="0" presId="urn:microsoft.com/office/officeart/2005/8/layout/cycle1"/>
    <dgm:cxn modelId="{49B14225-B0CD-4B68-A0BF-57609F38FBA8}" srcId="{FF1AD01B-6347-44D6-BDB4-FB307F437D32}" destId="{AE65BC76-0139-481A-B154-9F933D81A15F}" srcOrd="2" destOrd="0" parTransId="{763B0479-FEF2-42CD-B1AE-77AD3A148BE8}" sibTransId="{D076A7D4-A6AA-4253-B39A-9899F2EDA520}"/>
    <dgm:cxn modelId="{8CA243D3-2662-4448-A38F-DEBE56FC834D}" type="presOf" srcId="{F7DD11BB-32F3-493B-9C9B-352CB4D035BB}" destId="{BED4A688-75EE-405D-8DD4-5C5ECFFD9206}" srcOrd="0" destOrd="0" presId="urn:microsoft.com/office/officeart/2005/8/layout/cycle1"/>
    <dgm:cxn modelId="{7CB8DE5F-AD3B-45EA-A089-5887A895D60C}" srcId="{FF1AD01B-6347-44D6-BDB4-FB307F437D32}" destId="{FA6C8BD5-A093-4E52-8193-4B46A48308B4}" srcOrd="1" destOrd="0" parTransId="{AA21B302-30F8-4488-881B-0ED19B89DA39}" sibTransId="{F7DD11BB-32F3-493B-9C9B-352CB4D035BB}"/>
    <dgm:cxn modelId="{BAFBB61C-5EE9-4196-BEED-59DD26D32C92}" srcId="{FF1AD01B-6347-44D6-BDB4-FB307F437D32}" destId="{7F63C1DF-CD2A-4C6B-B94C-F0EEB2873164}" srcOrd="0" destOrd="0" parTransId="{D1E8288C-B7F3-45D7-8A6C-83F6B32AB7A8}" sibTransId="{C9FA272B-A1AF-4CEC-A86A-D25AD4C9C8A6}"/>
    <dgm:cxn modelId="{A97F57AB-3D61-48B1-8103-C0DB59BDD207}" type="presParOf" srcId="{CD172E7D-8BF5-4AD8-AE3F-9748DA7E429D}" destId="{1EF2C2C4-50FF-4B74-94DE-5DA67B4DEBAE}" srcOrd="0" destOrd="0" presId="urn:microsoft.com/office/officeart/2005/8/layout/cycle1"/>
    <dgm:cxn modelId="{C2EDB9D1-E5DF-4039-B13C-83ED6772EF28}" type="presParOf" srcId="{CD172E7D-8BF5-4AD8-AE3F-9748DA7E429D}" destId="{5746F774-DD7E-4150-B74D-696CA4A1541A}" srcOrd="1" destOrd="0" presId="urn:microsoft.com/office/officeart/2005/8/layout/cycle1"/>
    <dgm:cxn modelId="{7AD34532-6AF3-4E7B-888A-6C08F1434B99}" type="presParOf" srcId="{CD172E7D-8BF5-4AD8-AE3F-9748DA7E429D}" destId="{750C3177-22BE-4ABB-A50B-5F576E91BDF6}" srcOrd="2" destOrd="0" presId="urn:microsoft.com/office/officeart/2005/8/layout/cycle1"/>
    <dgm:cxn modelId="{3F7BBA2F-B32A-4033-BF22-9F45A37C7406}" type="presParOf" srcId="{CD172E7D-8BF5-4AD8-AE3F-9748DA7E429D}" destId="{5FDD3DAB-1D75-48E4-A04B-735485C1CD7C}" srcOrd="3" destOrd="0" presId="urn:microsoft.com/office/officeart/2005/8/layout/cycle1"/>
    <dgm:cxn modelId="{D692D94E-0A7C-411B-9950-503D7E489277}" type="presParOf" srcId="{CD172E7D-8BF5-4AD8-AE3F-9748DA7E429D}" destId="{B09232B2-DEB4-4533-92DF-E9E7A414A912}" srcOrd="4" destOrd="0" presId="urn:microsoft.com/office/officeart/2005/8/layout/cycle1"/>
    <dgm:cxn modelId="{BAD5707C-59BA-48C3-9405-8CA00A190259}" type="presParOf" srcId="{CD172E7D-8BF5-4AD8-AE3F-9748DA7E429D}" destId="{BED4A688-75EE-405D-8DD4-5C5ECFFD9206}" srcOrd="5" destOrd="0" presId="urn:microsoft.com/office/officeart/2005/8/layout/cycle1"/>
    <dgm:cxn modelId="{ACECE471-6DF8-4EAF-9E4C-76A3795F9450}" type="presParOf" srcId="{CD172E7D-8BF5-4AD8-AE3F-9748DA7E429D}" destId="{0F3B9F45-6D6D-49A9-A386-62B25E43D6DB}" srcOrd="6" destOrd="0" presId="urn:microsoft.com/office/officeart/2005/8/layout/cycle1"/>
    <dgm:cxn modelId="{08DE23AE-19EB-4846-883F-C40C7BA20091}" type="presParOf" srcId="{CD172E7D-8BF5-4AD8-AE3F-9748DA7E429D}" destId="{992C6D6B-978B-45ED-B6E8-62E888768446}" srcOrd="7" destOrd="0" presId="urn:microsoft.com/office/officeart/2005/8/layout/cycle1"/>
    <dgm:cxn modelId="{7BF64E53-F6FF-4C18-8BD8-643E23994F19}" type="presParOf" srcId="{CD172E7D-8BF5-4AD8-AE3F-9748DA7E429D}" destId="{F2BAB006-49BC-4F92-A976-FD1324599AA5}"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0D714E1-7782-4ECE-873F-E74610EF8C7E}" type="doc">
      <dgm:prSet loTypeId="urn:microsoft.com/office/officeart/2005/8/layout/radial6" loCatId="cycle" qsTypeId="urn:microsoft.com/office/officeart/2005/8/quickstyle/simple1" qsCatId="simple" csTypeId="urn:microsoft.com/office/officeart/2005/8/colors/colorful1#3" csCatId="colorful" phldr="1"/>
      <dgm:spPr/>
    </dgm:pt>
    <dgm:pt modelId="{B62C2750-5A0F-44F2-960C-04D274A2874A}">
      <dgm:prSet phldrT="[Text]"/>
      <dgm:spPr/>
      <dgm:t>
        <a:bodyPr/>
        <a:lstStyle/>
        <a:p>
          <a:r>
            <a:rPr lang="en-US" dirty="0" smtClean="0"/>
            <a:t>Students</a:t>
          </a:r>
          <a:endParaRPr lang="en-US" dirty="0"/>
        </a:p>
      </dgm:t>
    </dgm:pt>
    <dgm:pt modelId="{70F5FDCA-CE45-40C5-BCD4-1B3F4ABA629D}" type="parTrans" cxnId="{93088D92-EAAC-4797-8F5E-118D557ABA86}">
      <dgm:prSet/>
      <dgm:spPr/>
      <dgm:t>
        <a:bodyPr/>
        <a:lstStyle/>
        <a:p>
          <a:endParaRPr lang="en-US"/>
        </a:p>
      </dgm:t>
    </dgm:pt>
    <dgm:pt modelId="{51C30CA8-B128-4F82-8E68-24736204090C}" type="sibTrans" cxnId="{93088D92-EAAC-4797-8F5E-118D557ABA86}">
      <dgm:prSet/>
      <dgm:spPr/>
      <dgm:t>
        <a:bodyPr/>
        <a:lstStyle/>
        <a:p>
          <a:endParaRPr lang="en-US"/>
        </a:p>
      </dgm:t>
    </dgm:pt>
    <dgm:pt modelId="{0DF8FFED-1B79-4440-94C5-CC2ECAA37560}">
      <dgm:prSet phldrT="[Text]"/>
      <dgm:spPr/>
      <dgm:t>
        <a:bodyPr/>
        <a:lstStyle/>
        <a:p>
          <a:r>
            <a:rPr lang="en-US" dirty="0" smtClean="0"/>
            <a:t>What will we do if they don’t</a:t>
          </a:r>
          <a:endParaRPr lang="en-US" dirty="0"/>
        </a:p>
      </dgm:t>
    </dgm:pt>
    <dgm:pt modelId="{443E12EB-1F4E-473A-9FDF-A77151763066}" type="parTrans" cxnId="{D32008D2-CA3D-4DA0-8396-AD81DDAF7DC8}">
      <dgm:prSet/>
      <dgm:spPr/>
      <dgm:t>
        <a:bodyPr/>
        <a:lstStyle/>
        <a:p>
          <a:endParaRPr lang="en-US"/>
        </a:p>
      </dgm:t>
    </dgm:pt>
    <dgm:pt modelId="{85DB9B21-55E5-429C-A974-944F9C52EC40}" type="sibTrans" cxnId="{D32008D2-CA3D-4DA0-8396-AD81DDAF7DC8}">
      <dgm:prSet/>
      <dgm:spPr/>
      <dgm:t>
        <a:bodyPr/>
        <a:lstStyle/>
        <a:p>
          <a:endParaRPr lang="en-US"/>
        </a:p>
      </dgm:t>
    </dgm:pt>
    <dgm:pt modelId="{49249865-3135-4393-A89C-A6DED2F6214F}">
      <dgm:prSet phldrT="[Text]"/>
      <dgm:spPr/>
      <dgm:t>
        <a:bodyPr/>
        <a:lstStyle/>
        <a:p>
          <a:r>
            <a:rPr lang="en-US" dirty="0" smtClean="0"/>
            <a:t>How will we know that they’ve learned it?</a:t>
          </a:r>
          <a:endParaRPr lang="en-US" dirty="0"/>
        </a:p>
      </dgm:t>
    </dgm:pt>
    <dgm:pt modelId="{6917EB14-A263-487F-AC28-0D2E2D2EE06F}" type="parTrans" cxnId="{234B1ADE-4228-4E53-B62F-B6F55EC252D7}">
      <dgm:prSet/>
      <dgm:spPr/>
      <dgm:t>
        <a:bodyPr/>
        <a:lstStyle/>
        <a:p>
          <a:endParaRPr lang="en-US"/>
        </a:p>
      </dgm:t>
    </dgm:pt>
    <dgm:pt modelId="{A154CCEA-C16C-4645-8BCA-AAF49C668527}" type="sibTrans" cxnId="{234B1ADE-4228-4E53-B62F-B6F55EC252D7}">
      <dgm:prSet/>
      <dgm:spPr/>
      <dgm:t>
        <a:bodyPr/>
        <a:lstStyle/>
        <a:p>
          <a:endParaRPr lang="en-US"/>
        </a:p>
      </dgm:t>
    </dgm:pt>
    <dgm:pt modelId="{C5CB08EA-26E0-433E-9E37-2DBB118DB874}">
      <dgm:prSet phldrT="[Text]"/>
      <dgm:spPr/>
      <dgm:t>
        <a:bodyPr/>
        <a:lstStyle/>
        <a:p>
          <a:r>
            <a:rPr lang="en-US" dirty="0" smtClean="0"/>
            <a:t>What do we want students to know and be able to do?</a:t>
          </a:r>
          <a:endParaRPr lang="en-US" dirty="0"/>
        </a:p>
      </dgm:t>
    </dgm:pt>
    <dgm:pt modelId="{10F21EBB-4609-429B-8839-0D8D3D5DE8F5}" type="parTrans" cxnId="{882AFE61-72CB-4FB7-99C6-FC0940F27F6E}">
      <dgm:prSet/>
      <dgm:spPr/>
      <dgm:t>
        <a:bodyPr/>
        <a:lstStyle/>
        <a:p>
          <a:endParaRPr lang="en-US"/>
        </a:p>
      </dgm:t>
    </dgm:pt>
    <dgm:pt modelId="{54E9DE6F-EACE-4E88-BB05-1F2986B372B4}" type="sibTrans" cxnId="{882AFE61-72CB-4FB7-99C6-FC0940F27F6E}">
      <dgm:prSet/>
      <dgm:spPr/>
      <dgm:t>
        <a:bodyPr/>
        <a:lstStyle/>
        <a:p>
          <a:endParaRPr lang="en-US"/>
        </a:p>
      </dgm:t>
    </dgm:pt>
    <dgm:pt modelId="{B097B4B2-10C4-4EBF-A5DC-5838582D438D}" type="pres">
      <dgm:prSet presAssocID="{C0D714E1-7782-4ECE-873F-E74610EF8C7E}" presName="Name0" presStyleCnt="0">
        <dgm:presLayoutVars>
          <dgm:chMax val="1"/>
          <dgm:dir/>
          <dgm:animLvl val="ctr"/>
          <dgm:resizeHandles val="exact"/>
        </dgm:presLayoutVars>
      </dgm:prSet>
      <dgm:spPr/>
    </dgm:pt>
    <dgm:pt modelId="{3632EDD3-9236-4B4D-A487-63387A6B7503}" type="pres">
      <dgm:prSet presAssocID="{B62C2750-5A0F-44F2-960C-04D274A2874A}" presName="centerShape" presStyleLbl="node0" presStyleIdx="0" presStyleCnt="1"/>
      <dgm:spPr/>
      <dgm:t>
        <a:bodyPr/>
        <a:lstStyle/>
        <a:p>
          <a:endParaRPr lang="en-US"/>
        </a:p>
      </dgm:t>
    </dgm:pt>
    <dgm:pt modelId="{95B71DF2-CF11-4B99-B565-5E5833B2F20C}" type="pres">
      <dgm:prSet presAssocID="{C5CB08EA-26E0-433E-9E37-2DBB118DB874}" presName="node" presStyleLbl="node1" presStyleIdx="0" presStyleCnt="3">
        <dgm:presLayoutVars>
          <dgm:bulletEnabled val="1"/>
        </dgm:presLayoutVars>
      </dgm:prSet>
      <dgm:spPr/>
      <dgm:t>
        <a:bodyPr/>
        <a:lstStyle/>
        <a:p>
          <a:endParaRPr lang="en-US"/>
        </a:p>
      </dgm:t>
    </dgm:pt>
    <dgm:pt modelId="{0E1FDD37-A53E-43E9-A24B-62FF90EBED8C}" type="pres">
      <dgm:prSet presAssocID="{C5CB08EA-26E0-433E-9E37-2DBB118DB874}" presName="dummy" presStyleCnt="0"/>
      <dgm:spPr/>
    </dgm:pt>
    <dgm:pt modelId="{DA2C5027-51CC-459F-AD7D-96225FF28E10}" type="pres">
      <dgm:prSet presAssocID="{54E9DE6F-EACE-4E88-BB05-1F2986B372B4}" presName="sibTrans" presStyleLbl="sibTrans2D1" presStyleIdx="0" presStyleCnt="3"/>
      <dgm:spPr/>
      <dgm:t>
        <a:bodyPr/>
        <a:lstStyle/>
        <a:p>
          <a:endParaRPr lang="en-US"/>
        </a:p>
      </dgm:t>
    </dgm:pt>
    <dgm:pt modelId="{220D6B18-D2EF-4748-AA89-3DA76A6D4178}" type="pres">
      <dgm:prSet presAssocID="{49249865-3135-4393-A89C-A6DED2F6214F}" presName="node" presStyleLbl="node1" presStyleIdx="1" presStyleCnt="3">
        <dgm:presLayoutVars>
          <dgm:bulletEnabled val="1"/>
        </dgm:presLayoutVars>
      </dgm:prSet>
      <dgm:spPr/>
      <dgm:t>
        <a:bodyPr/>
        <a:lstStyle/>
        <a:p>
          <a:endParaRPr lang="en-US"/>
        </a:p>
      </dgm:t>
    </dgm:pt>
    <dgm:pt modelId="{35C95EDE-4834-4A7E-A661-C14590F6B9F1}" type="pres">
      <dgm:prSet presAssocID="{49249865-3135-4393-A89C-A6DED2F6214F}" presName="dummy" presStyleCnt="0"/>
      <dgm:spPr/>
    </dgm:pt>
    <dgm:pt modelId="{A0C03129-0EF9-43A0-A1DB-0A59E9EEBF09}" type="pres">
      <dgm:prSet presAssocID="{A154CCEA-C16C-4645-8BCA-AAF49C668527}" presName="sibTrans" presStyleLbl="sibTrans2D1" presStyleIdx="1" presStyleCnt="3"/>
      <dgm:spPr/>
      <dgm:t>
        <a:bodyPr/>
        <a:lstStyle/>
        <a:p>
          <a:endParaRPr lang="en-US"/>
        </a:p>
      </dgm:t>
    </dgm:pt>
    <dgm:pt modelId="{AF52E076-3428-4A2F-B2F6-544995BE700D}" type="pres">
      <dgm:prSet presAssocID="{0DF8FFED-1B79-4440-94C5-CC2ECAA37560}" presName="node" presStyleLbl="node1" presStyleIdx="2" presStyleCnt="3">
        <dgm:presLayoutVars>
          <dgm:bulletEnabled val="1"/>
        </dgm:presLayoutVars>
      </dgm:prSet>
      <dgm:spPr/>
      <dgm:t>
        <a:bodyPr/>
        <a:lstStyle/>
        <a:p>
          <a:endParaRPr lang="en-US"/>
        </a:p>
      </dgm:t>
    </dgm:pt>
    <dgm:pt modelId="{0371C19C-8873-462B-AE5F-22CE67E287E1}" type="pres">
      <dgm:prSet presAssocID="{0DF8FFED-1B79-4440-94C5-CC2ECAA37560}" presName="dummy" presStyleCnt="0"/>
      <dgm:spPr/>
    </dgm:pt>
    <dgm:pt modelId="{934A29C9-BD30-4693-B285-90D0B8C2A59B}" type="pres">
      <dgm:prSet presAssocID="{85DB9B21-55E5-429C-A974-944F9C52EC40}" presName="sibTrans" presStyleLbl="sibTrans2D1" presStyleIdx="2" presStyleCnt="3"/>
      <dgm:spPr/>
      <dgm:t>
        <a:bodyPr/>
        <a:lstStyle/>
        <a:p>
          <a:endParaRPr lang="en-US"/>
        </a:p>
      </dgm:t>
    </dgm:pt>
  </dgm:ptLst>
  <dgm:cxnLst>
    <dgm:cxn modelId="{A00C44D0-AF44-4D29-9DB7-46EE423BE0EA}" type="presOf" srcId="{0DF8FFED-1B79-4440-94C5-CC2ECAA37560}" destId="{AF52E076-3428-4A2F-B2F6-544995BE700D}" srcOrd="0" destOrd="0" presId="urn:microsoft.com/office/officeart/2005/8/layout/radial6"/>
    <dgm:cxn modelId="{882AFE61-72CB-4FB7-99C6-FC0940F27F6E}" srcId="{B62C2750-5A0F-44F2-960C-04D274A2874A}" destId="{C5CB08EA-26E0-433E-9E37-2DBB118DB874}" srcOrd="0" destOrd="0" parTransId="{10F21EBB-4609-429B-8839-0D8D3D5DE8F5}" sibTransId="{54E9DE6F-EACE-4E88-BB05-1F2986B372B4}"/>
    <dgm:cxn modelId="{93088D92-EAAC-4797-8F5E-118D557ABA86}" srcId="{C0D714E1-7782-4ECE-873F-E74610EF8C7E}" destId="{B62C2750-5A0F-44F2-960C-04D274A2874A}" srcOrd="0" destOrd="0" parTransId="{70F5FDCA-CE45-40C5-BCD4-1B3F4ABA629D}" sibTransId="{51C30CA8-B128-4F82-8E68-24736204090C}"/>
    <dgm:cxn modelId="{D32008D2-CA3D-4DA0-8396-AD81DDAF7DC8}" srcId="{B62C2750-5A0F-44F2-960C-04D274A2874A}" destId="{0DF8FFED-1B79-4440-94C5-CC2ECAA37560}" srcOrd="2" destOrd="0" parTransId="{443E12EB-1F4E-473A-9FDF-A77151763066}" sibTransId="{85DB9B21-55E5-429C-A974-944F9C52EC40}"/>
    <dgm:cxn modelId="{59160DE7-F6FD-46E2-AFCD-E30B9AB7FBD0}" type="presOf" srcId="{B62C2750-5A0F-44F2-960C-04D274A2874A}" destId="{3632EDD3-9236-4B4D-A487-63387A6B7503}" srcOrd="0" destOrd="0" presId="urn:microsoft.com/office/officeart/2005/8/layout/radial6"/>
    <dgm:cxn modelId="{2BFB8FF5-0459-4C0E-B30A-EF91C13E8814}" type="presOf" srcId="{85DB9B21-55E5-429C-A974-944F9C52EC40}" destId="{934A29C9-BD30-4693-B285-90D0B8C2A59B}" srcOrd="0" destOrd="0" presId="urn:microsoft.com/office/officeart/2005/8/layout/radial6"/>
    <dgm:cxn modelId="{234B1ADE-4228-4E53-B62F-B6F55EC252D7}" srcId="{B62C2750-5A0F-44F2-960C-04D274A2874A}" destId="{49249865-3135-4393-A89C-A6DED2F6214F}" srcOrd="1" destOrd="0" parTransId="{6917EB14-A263-487F-AC28-0D2E2D2EE06F}" sibTransId="{A154CCEA-C16C-4645-8BCA-AAF49C668527}"/>
    <dgm:cxn modelId="{D5E8CB56-EC76-4858-96FE-58277B3121D2}" type="presOf" srcId="{C5CB08EA-26E0-433E-9E37-2DBB118DB874}" destId="{95B71DF2-CF11-4B99-B565-5E5833B2F20C}" srcOrd="0" destOrd="0" presId="urn:microsoft.com/office/officeart/2005/8/layout/radial6"/>
    <dgm:cxn modelId="{D5C02FEC-77E5-44D3-BC68-44A7D8F2340F}" type="presOf" srcId="{54E9DE6F-EACE-4E88-BB05-1F2986B372B4}" destId="{DA2C5027-51CC-459F-AD7D-96225FF28E10}" srcOrd="0" destOrd="0" presId="urn:microsoft.com/office/officeart/2005/8/layout/radial6"/>
    <dgm:cxn modelId="{0F7EDBA4-7095-4D98-8233-AFD2186BBDFE}" type="presOf" srcId="{C0D714E1-7782-4ECE-873F-E74610EF8C7E}" destId="{B097B4B2-10C4-4EBF-A5DC-5838582D438D}" srcOrd="0" destOrd="0" presId="urn:microsoft.com/office/officeart/2005/8/layout/radial6"/>
    <dgm:cxn modelId="{69F60066-3530-4F7F-A52E-311DE99010A9}" type="presOf" srcId="{49249865-3135-4393-A89C-A6DED2F6214F}" destId="{220D6B18-D2EF-4748-AA89-3DA76A6D4178}" srcOrd="0" destOrd="0" presId="urn:microsoft.com/office/officeart/2005/8/layout/radial6"/>
    <dgm:cxn modelId="{27AEFC9C-301D-45A8-B8D8-962023BC1A78}" type="presOf" srcId="{A154CCEA-C16C-4645-8BCA-AAF49C668527}" destId="{A0C03129-0EF9-43A0-A1DB-0A59E9EEBF09}" srcOrd="0" destOrd="0" presId="urn:microsoft.com/office/officeart/2005/8/layout/radial6"/>
    <dgm:cxn modelId="{8A404EDC-663C-4818-A283-F0E461A07456}" type="presParOf" srcId="{B097B4B2-10C4-4EBF-A5DC-5838582D438D}" destId="{3632EDD3-9236-4B4D-A487-63387A6B7503}" srcOrd="0" destOrd="0" presId="urn:microsoft.com/office/officeart/2005/8/layout/radial6"/>
    <dgm:cxn modelId="{26A5A121-0E9E-4B27-8E45-D3649725BC49}" type="presParOf" srcId="{B097B4B2-10C4-4EBF-A5DC-5838582D438D}" destId="{95B71DF2-CF11-4B99-B565-5E5833B2F20C}" srcOrd="1" destOrd="0" presId="urn:microsoft.com/office/officeart/2005/8/layout/radial6"/>
    <dgm:cxn modelId="{C437DBD2-0826-4F58-A311-42C64B73DEA2}" type="presParOf" srcId="{B097B4B2-10C4-4EBF-A5DC-5838582D438D}" destId="{0E1FDD37-A53E-43E9-A24B-62FF90EBED8C}" srcOrd="2" destOrd="0" presId="urn:microsoft.com/office/officeart/2005/8/layout/radial6"/>
    <dgm:cxn modelId="{C406CE58-BD8D-4F49-8B85-148B96F907C9}" type="presParOf" srcId="{B097B4B2-10C4-4EBF-A5DC-5838582D438D}" destId="{DA2C5027-51CC-459F-AD7D-96225FF28E10}" srcOrd="3" destOrd="0" presId="urn:microsoft.com/office/officeart/2005/8/layout/radial6"/>
    <dgm:cxn modelId="{CFF56321-6558-4BC7-B411-9B6E10EEC044}" type="presParOf" srcId="{B097B4B2-10C4-4EBF-A5DC-5838582D438D}" destId="{220D6B18-D2EF-4748-AA89-3DA76A6D4178}" srcOrd="4" destOrd="0" presId="urn:microsoft.com/office/officeart/2005/8/layout/radial6"/>
    <dgm:cxn modelId="{02453C8E-E4C0-490A-B720-4606AC92EB7B}" type="presParOf" srcId="{B097B4B2-10C4-4EBF-A5DC-5838582D438D}" destId="{35C95EDE-4834-4A7E-A661-C14590F6B9F1}" srcOrd="5" destOrd="0" presId="urn:microsoft.com/office/officeart/2005/8/layout/radial6"/>
    <dgm:cxn modelId="{79191BDC-B71E-4848-AB21-1414FBA3407A}" type="presParOf" srcId="{B097B4B2-10C4-4EBF-A5DC-5838582D438D}" destId="{A0C03129-0EF9-43A0-A1DB-0A59E9EEBF09}" srcOrd="6" destOrd="0" presId="urn:microsoft.com/office/officeart/2005/8/layout/radial6"/>
    <dgm:cxn modelId="{48294458-5D43-495F-91BE-4158818A9F45}" type="presParOf" srcId="{B097B4B2-10C4-4EBF-A5DC-5838582D438D}" destId="{AF52E076-3428-4A2F-B2F6-544995BE700D}" srcOrd="7" destOrd="0" presId="urn:microsoft.com/office/officeart/2005/8/layout/radial6"/>
    <dgm:cxn modelId="{A0EF17BA-3E83-4A06-AAAC-7CA10483A8BA}" type="presParOf" srcId="{B097B4B2-10C4-4EBF-A5DC-5838582D438D}" destId="{0371C19C-8873-462B-AE5F-22CE67E287E1}" srcOrd="8" destOrd="0" presId="urn:microsoft.com/office/officeart/2005/8/layout/radial6"/>
    <dgm:cxn modelId="{2682EBC0-A7F0-43EB-BCE1-A41D64CE1BE1}" type="presParOf" srcId="{B097B4B2-10C4-4EBF-A5DC-5838582D438D}" destId="{934A29C9-BD30-4693-B285-90D0B8C2A59B}" srcOrd="9" destOrd="0" presId="urn:microsoft.com/office/officeart/2005/8/layout/radial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1147E77-230E-402B-A135-F2C13E954920}"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en-US"/>
        </a:p>
      </dgm:t>
    </dgm:pt>
    <dgm:pt modelId="{98FBDCC1-2A8C-491F-8110-078C330222DB}">
      <dgm:prSet phldrT="[Text]"/>
      <dgm:spPr/>
      <dgm:t>
        <a:bodyPr/>
        <a:lstStyle/>
        <a:p>
          <a:r>
            <a:rPr lang="en-US" dirty="0" smtClean="0"/>
            <a:t>Decision making</a:t>
          </a:r>
          <a:endParaRPr lang="en-US" dirty="0"/>
        </a:p>
      </dgm:t>
    </dgm:pt>
    <dgm:pt modelId="{953B62C2-314C-44FA-8D38-A6117EC075AB}" type="parTrans" cxnId="{42D2A86D-9B3F-42AB-879C-AAD4D28F4EE9}">
      <dgm:prSet/>
      <dgm:spPr/>
      <dgm:t>
        <a:bodyPr/>
        <a:lstStyle/>
        <a:p>
          <a:endParaRPr lang="en-US"/>
        </a:p>
      </dgm:t>
    </dgm:pt>
    <dgm:pt modelId="{74C6C48F-2F01-4ABD-8FAC-F2C99DCE830A}" type="sibTrans" cxnId="{42D2A86D-9B3F-42AB-879C-AAD4D28F4EE9}">
      <dgm:prSet/>
      <dgm:spPr/>
      <dgm:t>
        <a:bodyPr/>
        <a:lstStyle/>
        <a:p>
          <a:endParaRPr lang="en-US"/>
        </a:p>
      </dgm:t>
    </dgm:pt>
    <dgm:pt modelId="{3F809F41-BA13-4670-9C8F-495905CBA264}">
      <dgm:prSet phldrT="[Text]"/>
      <dgm:spPr/>
      <dgm:t>
        <a:bodyPr/>
        <a:lstStyle/>
        <a:p>
          <a:r>
            <a:rPr lang="en-US" dirty="0" smtClean="0"/>
            <a:t>Synthesizing</a:t>
          </a:r>
          <a:endParaRPr lang="en-US" dirty="0"/>
        </a:p>
      </dgm:t>
    </dgm:pt>
    <dgm:pt modelId="{E00D971A-92E9-4735-9C35-86EEEB94BF26}" type="parTrans" cxnId="{49626BC9-1383-4E5A-9E68-877BB21D399D}">
      <dgm:prSet/>
      <dgm:spPr/>
      <dgm:t>
        <a:bodyPr/>
        <a:lstStyle/>
        <a:p>
          <a:endParaRPr lang="en-US"/>
        </a:p>
      </dgm:t>
    </dgm:pt>
    <dgm:pt modelId="{BF7783F0-5DB2-453C-AD74-4A3B4EB78957}" type="sibTrans" cxnId="{49626BC9-1383-4E5A-9E68-877BB21D399D}">
      <dgm:prSet/>
      <dgm:spPr/>
      <dgm:t>
        <a:bodyPr/>
        <a:lstStyle/>
        <a:p>
          <a:endParaRPr lang="en-US"/>
        </a:p>
      </dgm:t>
    </dgm:pt>
    <dgm:pt modelId="{48A25B82-6BA1-4F15-ABDE-D8E0399EE128}">
      <dgm:prSet phldrT="[Text]"/>
      <dgm:spPr/>
      <dgm:t>
        <a:bodyPr/>
        <a:lstStyle/>
        <a:p>
          <a:r>
            <a:rPr lang="en-US" dirty="0" smtClean="0"/>
            <a:t>Analyzing</a:t>
          </a:r>
          <a:endParaRPr lang="en-US" dirty="0"/>
        </a:p>
      </dgm:t>
    </dgm:pt>
    <dgm:pt modelId="{C63D7139-ADFF-42B9-8F70-4939A49CBA7C}" type="parTrans" cxnId="{4FCF2958-5416-46AC-A642-DF1569D9A2B0}">
      <dgm:prSet/>
      <dgm:spPr/>
      <dgm:t>
        <a:bodyPr/>
        <a:lstStyle/>
        <a:p>
          <a:endParaRPr lang="en-US"/>
        </a:p>
      </dgm:t>
    </dgm:pt>
    <dgm:pt modelId="{9AE6F8EF-7A62-46C5-BE1F-344717A397A8}" type="sibTrans" cxnId="{4FCF2958-5416-46AC-A642-DF1569D9A2B0}">
      <dgm:prSet/>
      <dgm:spPr/>
      <dgm:t>
        <a:bodyPr/>
        <a:lstStyle/>
        <a:p>
          <a:endParaRPr lang="en-US"/>
        </a:p>
      </dgm:t>
    </dgm:pt>
    <dgm:pt modelId="{D5BBBF27-C1BB-4899-9BFF-DFE6D335C263}">
      <dgm:prSet/>
      <dgm:spPr/>
      <dgm:t>
        <a:bodyPr/>
        <a:lstStyle/>
        <a:p>
          <a:r>
            <a:rPr lang="en-US" dirty="0" smtClean="0"/>
            <a:t>Summarizing</a:t>
          </a:r>
          <a:endParaRPr lang="en-US" dirty="0"/>
        </a:p>
      </dgm:t>
    </dgm:pt>
    <dgm:pt modelId="{4B0F00B0-B815-40AE-A616-CA00A04902FC}" type="parTrans" cxnId="{8A248FD4-60D1-4B50-94F5-3F3E66E1D09A}">
      <dgm:prSet/>
      <dgm:spPr/>
      <dgm:t>
        <a:bodyPr/>
        <a:lstStyle/>
        <a:p>
          <a:endParaRPr lang="en-US"/>
        </a:p>
      </dgm:t>
    </dgm:pt>
    <dgm:pt modelId="{C1E0334E-E1E8-4A93-BB57-9C5D0FEFC0C3}" type="sibTrans" cxnId="{8A248FD4-60D1-4B50-94F5-3F3E66E1D09A}">
      <dgm:prSet/>
      <dgm:spPr/>
      <dgm:t>
        <a:bodyPr/>
        <a:lstStyle/>
        <a:p>
          <a:endParaRPr lang="en-US"/>
        </a:p>
      </dgm:t>
    </dgm:pt>
    <dgm:pt modelId="{C46BF967-0050-4F5C-982A-FDB891BDC9D6}">
      <dgm:prSet/>
      <dgm:spPr/>
      <dgm:t>
        <a:bodyPr/>
        <a:lstStyle/>
        <a:p>
          <a:r>
            <a:rPr lang="en-US" dirty="0" smtClean="0"/>
            <a:t>Organizing</a:t>
          </a:r>
          <a:endParaRPr lang="en-US" dirty="0"/>
        </a:p>
      </dgm:t>
    </dgm:pt>
    <dgm:pt modelId="{90B79AB3-33D9-4A69-8C11-8A7756BF14BF}" type="parTrans" cxnId="{F69EB5F8-C0DF-49C7-BE33-DAB3C68BF6C2}">
      <dgm:prSet/>
      <dgm:spPr/>
      <dgm:t>
        <a:bodyPr/>
        <a:lstStyle/>
        <a:p>
          <a:endParaRPr lang="en-US"/>
        </a:p>
      </dgm:t>
    </dgm:pt>
    <dgm:pt modelId="{091A76E9-10E2-4C3F-B14E-76BEAEC57E7E}" type="sibTrans" cxnId="{F69EB5F8-C0DF-49C7-BE33-DAB3C68BF6C2}">
      <dgm:prSet/>
      <dgm:spPr/>
      <dgm:t>
        <a:bodyPr/>
        <a:lstStyle/>
        <a:p>
          <a:endParaRPr lang="en-US"/>
        </a:p>
      </dgm:t>
    </dgm:pt>
    <dgm:pt modelId="{4076EC35-ED32-4284-97A0-36E6C8122109}">
      <dgm:prSet/>
      <dgm:spPr/>
      <dgm:t>
        <a:bodyPr/>
        <a:lstStyle/>
        <a:p>
          <a:r>
            <a:rPr lang="en-US" dirty="0" smtClean="0"/>
            <a:t>Collecting</a:t>
          </a:r>
          <a:endParaRPr lang="en-US" dirty="0"/>
        </a:p>
      </dgm:t>
    </dgm:pt>
    <dgm:pt modelId="{A5DFBD9F-94B1-4BA3-B69F-77B90949834A}" type="parTrans" cxnId="{617BB99E-9DB9-4CD0-821B-5B7115200923}">
      <dgm:prSet/>
      <dgm:spPr/>
      <dgm:t>
        <a:bodyPr/>
        <a:lstStyle/>
        <a:p>
          <a:endParaRPr lang="en-US"/>
        </a:p>
      </dgm:t>
    </dgm:pt>
    <dgm:pt modelId="{408CB7A4-A132-462D-ACBC-069A45A8B26E}" type="sibTrans" cxnId="{617BB99E-9DB9-4CD0-821B-5B7115200923}">
      <dgm:prSet/>
      <dgm:spPr/>
      <dgm:t>
        <a:bodyPr/>
        <a:lstStyle/>
        <a:p>
          <a:endParaRPr lang="en-US"/>
        </a:p>
      </dgm:t>
    </dgm:pt>
    <dgm:pt modelId="{88EA0EE8-93DC-4383-B893-193C8D175150}" type="pres">
      <dgm:prSet presAssocID="{81147E77-230E-402B-A135-F2C13E954920}" presName="compositeShape" presStyleCnt="0">
        <dgm:presLayoutVars>
          <dgm:dir/>
          <dgm:resizeHandles/>
        </dgm:presLayoutVars>
      </dgm:prSet>
      <dgm:spPr/>
      <dgm:t>
        <a:bodyPr/>
        <a:lstStyle/>
        <a:p>
          <a:endParaRPr lang="en-US"/>
        </a:p>
      </dgm:t>
    </dgm:pt>
    <dgm:pt modelId="{96EAE24B-B426-4F7F-AABE-EEFEA3EE7919}" type="pres">
      <dgm:prSet presAssocID="{81147E77-230E-402B-A135-F2C13E954920}" presName="pyramid" presStyleLbl="node1" presStyleIdx="0" presStyleCnt="1" custScaleX="137086" custScaleY="88750" custLinFactNeighborX="-938" custLinFactNeighborY="-5625"/>
      <dgm:spPr/>
    </dgm:pt>
    <dgm:pt modelId="{B593C612-C0D5-4A87-8218-D6BCBA82FDBB}" type="pres">
      <dgm:prSet presAssocID="{81147E77-230E-402B-A135-F2C13E954920}" presName="theList" presStyleCnt="0"/>
      <dgm:spPr/>
    </dgm:pt>
    <dgm:pt modelId="{32AB04F2-D178-4A08-9043-048005D9CD52}" type="pres">
      <dgm:prSet presAssocID="{98FBDCC1-2A8C-491F-8110-078C330222DB}" presName="aNode" presStyleLbl="fgAcc1" presStyleIdx="0" presStyleCnt="6">
        <dgm:presLayoutVars>
          <dgm:bulletEnabled val="1"/>
        </dgm:presLayoutVars>
      </dgm:prSet>
      <dgm:spPr/>
      <dgm:t>
        <a:bodyPr/>
        <a:lstStyle/>
        <a:p>
          <a:endParaRPr lang="en-US"/>
        </a:p>
      </dgm:t>
    </dgm:pt>
    <dgm:pt modelId="{68C83CEB-A072-47C3-A1C7-30B9419CE71A}" type="pres">
      <dgm:prSet presAssocID="{98FBDCC1-2A8C-491F-8110-078C330222DB}" presName="aSpace" presStyleCnt="0"/>
      <dgm:spPr/>
    </dgm:pt>
    <dgm:pt modelId="{71FFC199-61D0-4641-83F2-BA9F124F9286}" type="pres">
      <dgm:prSet presAssocID="{3F809F41-BA13-4670-9C8F-495905CBA264}" presName="aNode" presStyleLbl="fgAcc1" presStyleIdx="1" presStyleCnt="6">
        <dgm:presLayoutVars>
          <dgm:bulletEnabled val="1"/>
        </dgm:presLayoutVars>
      </dgm:prSet>
      <dgm:spPr/>
      <dgm:t>
        <a:bodyPr/>
        <a:lstStyle/>
        <a:p>
          <a:endParaRPr lang="en-US"/>
        </a:p>
      </dgm:t>
    </dgm:pt>
    <dgm:pt modelId="{459D3B58-4403-4A7B-A5EA-F7E8B62A4F18}" type="pres">
      <dgm:prSet presAssocID="{3F809F41-BA13-4670-9C8F-495905CBA264}" presName="aSpace" presStyleCnt="0"/>
      <dgm:spPr/>
    </dgm:pt>
    <dgm:pt modelId="{33D771CB-2B90-47F0-81D2-E719B341151C}" type="pres">
      <dgm:prSet presAssocID="{48A25B82-6BA1-4F15-ABDE-D8E0399EE128}" presName="aNode" presStyleLbl="fgAcc1" presStyleIdx="2" presStyleCnt="6">
        <dgm:presLayoutVars>
          <dgm:bulletEnabled val="1"/>
        </dgm:presLayoutVars>
      </dgm:prSet>
      <dgm:spPr/>
      <dgm:t>
        <a:bodyPr/>
        <a:lstStyle/>
        <a:p>
          <a:endParaRPr lang="en-US"/>
        </a:p>
      </dgm:t>
    </dgm:pt>
    <dgm:pt modelId="{C909BAE4-37CD-4D24-A3A2-5A34E41B9717}" type="pres">
      <dgm:prSet presAssocID="{48A25B82-6BA1-4F15-ABDE-D8E0399EE128}" presName="aSpace" presStyleCnt="0"/>
      <dgm:spPr/>
    </dgm:pt>
    <dgm:pt modelId="{15C7F1B4-5470-4318-A4CD-AAE1F06C3435}" type="pres">
      <dgm:prSet presAssocID="{D5BBBF27-C1BB-4899-9BFF-DFE6D335C263}" presName="aNode" presStyleLbl="fgAcc1" presStyleIdx="3" presStyleCnt="6">
        <dgm:presLayoutVars>
          <dgm:bulletEnabled val="1"/>
        </dgm:presLayoutVars>
      </dgm:prSet>
      <dgm:spPr/>
      <dgm:t>
        <a:bodyPr/>
        <a:lstStyle/>
        <a:p>
          <a:endParaRPr lang="en-US"/>
        </a:p>
      </dgm:t>
    </dgm:pt>
    <dgm:pt modelId="{71B0C955-0D51-406C-811C-F6A1062B3DB5}" type="pres">
      <dgm:prSet presAssocID="{D5BBBF27-C1BB-4899-9BFF-DFE6D335C263}" presName="aSpace" presStyleCnt="0"/>
      <dgm:spPr/>
    </dgm:pt>
    <dgm:pt modelId="{8776B917-3FDE-49F2-B57B-6898EA79426D}" type="pres">
      <dgm:prSet presAssocID="{C46BF967-0050-4F5C-982A-FDB891BDC9D6}" presName="aNode" presStyleLbl="fgAcc1" presStyleIdx="4" presStyleCnt="6">
        <dgm:presLayoutVars>
          <dgm:bulletEnabled val="1"/>
        </dgm:presLayoutVars>
      </dgm:prSet>
      <dgm:spPr/>
      <dgm:t>
        <a:bodyPr/>
        <a:lstStyle/>
        <a:p>
          <a:endParaRPr lang="en-US"/>
        </a:p>
      </dgm:t>
    </dgm:pt>
    <dgm:pt modelId="{21DEA585-F9C6-494A-B582-A1C5A49FB766}" type="pres">
      <dgm:prSet presAssocID="{C46BF967-0050-4F5C-982A-FDB891BDC9D6}" presName="aSpace" presStyleCnt="0"/>
      <dgm:spPr/>
    </dgm:pt>
    <dgm:pt modelId="{6A1005A1-F289-455B-8C00-95670955D651}" type="pres">
      <dgm:prSet presAssocID="{4076EC35-ED32-4284-97A0-36E6C8122109}" presName="aNode" presStyleLbl="fgAcc1" presStyleIdx="5" presStyleCnt="6">
        <dgm:presLayoutVars>
          <dgm:bulletEnabled val="1"/>
        </dgm:presLayoutVars>
      </dgm:prSet>
      <dgm:spPr/>
      <dgm:t>
        <a:bodyPr/>
        <a:lstStyle/>
        <a:p>
          <a:endParaRPr lang="en-US"/>
        </a:p>
      </dgm:t>
    </dgm:pt>
    <dgm:pt modelId="{3CCDD3BC-AA82-4BB3-B428-C9907BB8CF63}" type="pres">
      <dgm:prSet presAssocID="{4076EC35-ED32-4284-97A0-36E6C8122109}" presName="aSpace" presStyleCnt="0"/>
      <dgm:spPr/>
    </dgm:pt>
  </dgm:ptLst>
  <dgm:cxnLst>
    <dgm:cxn modelId="{BEEAF887-5F18-4D76-9295-AF9A99C6C9E7}" type="presOf" srcId="{48A25B82-6BA1-4F15-ABDE-D8E0399EE128}" destId="{33D771CB-2B90-47F0-81D2-E719B341151C}" srcOrd="0" destOrd="0" presId="urn:microsoft.com/office/officeart/2005/8/layout/pyramid2"/>
    <dgm:cxn modelId="{C03E0DF3-EBCF-44C0-B53F-BAE1B18BA8D8}" type="presOf" srcId="{81147E77-230E-402B-A135-F2C13E954920}" destId="{88EA0EE8-93DC-4383-B893-193C8D175150}" srcOrd="0" destOrd="0" presId="urn:microsoft.com/office/officeart/2005/8/layout/pyramid2"/>
    <dgm:cxn modelId="{49626BC9-1383-4E5A-9E68-877BB21D399D}" srcId="{81147E77-230E-402B-A135-F2C13E954920}" destId="{3F809F41-BA13-4670-9C8F-495905CBA264}" srcOrd="1" destOrd="0" parTransId="{E00D971A-92E9-4735-9C35-86EEEB94BF26}" sibTransId="{BF7783F0-5DB2-453C-AD74-4A3B4EB78957}"/>
    <dgm:cxn modelId="{F69EB5F8-C0DF-49C7-BE33-DAB3C68BF6C2}" srcId="{81147E77-230E-402B-A135-F2C13E954920}" destId="{C46BF967-0050-4F5C-982A-FDB891BDC9D6}" srcOrd="4" destOrd="0" parTransId="{90B79AB3-33D9-4A69-8C11-8A7756BF14BF}" sibTransId="{091A76E9-10E2-4C3F-B14E-76BEAEC57E7E}"/>
    <dgm:cxn modelId="{1656E402-89F0-4D9C-9F10-9B42042A07DF}" type="presOf" srcId="{D5BBBF27-C1BB-4899-9BFF-DFE6D335C263}" destId="{15C7F1B4-5470-4318-A4CD-AAE1F06C3435}" srcOrd="0" destOrd="0" presId="urn:microsoft.com/office/officeart/2005/8/layout/pyramid2"/>
    <dgm:cxn modelId="{617BB99E-9DB9-4CD0-821B-5B7115200923}" srcId="{81147E77-230E-402B-A135-F2C13E954920}" destId="{4076EC35-ED32-4284-97A0-36E6C8122109}" srcOrd="5" destOrd="0" parTransId="{A5DFBD9F-94B1-4BA3-B69F-77B90949834A}" sibTransId="{408CB7A4-A132-462D-ACBC-069A45A8B26E}"/>
    <dgm:cxn modelId="{E03F4AF7-50B1-489E-8419-60F6B6B007C6}" type="presOf" srcId="{3F809F41-BA13-4670-9C8F-495905CBA264}" destId="{71FFC199-61D0-4641-83F2-BA9F124F9286}" srcOrd="0" destOrd="0" presId="urn:microsoft.com/office/officeart/2005/8/layout/pyramid2"/>
    <dgm:cxn modelId="{0D0866D4-51CD-47F0-87EC-CE52B9056B63}" type="presOf" srcId="{4076EC35-ED32-4284-97A0-36E6C8122109}" destId="{6A1005A1-F289-455B-8C00-95670955D651}" srcOrd="0" destOrd="0" presId="urn:microsoft.com/office/officeart/2005/8/layout/pyramid2"/>
    <dgm:cxn modelId="{22432FF9-2F5C-4BF1-8025-83A79B39B829}" type="presOf" srcId="{98FBDCC1-2A8C-491F-8110-078C330222DB}" destId="{32AB04F2-D178-4A08-9043-048005D9CD52}" srcOrd="0" destOrd="0" presId="urn:microsoft.com/office/officeart/2005/8/layout/pyramid2"/>
    <dgm:cxn modelId="{4FCF2958-5416-46AC-A642-DF1569D9A2B0}" srcId="{81147E77-230E-402B-A135-F2C13E954920}" destId="{48A25B82-6BA1-4F15-ABDE-D8E0399EE128}" srcOrd="2" destOrd="0" parTransId="{C63D7139-ADFF-42B9-8F70-4939A49CBA7C}" sibTransId="{9AE6F8EF-7A62-46C5-BE1F-344717A397A8}"/>
    <dgm:cxn modelId="{8A248FD4-60D1-4B50-94F5-3F3E66E1D09A}" srcId="{81147E77-230E-402B-A135-F2C13E954920}" destId="{D5BBBF27-C1BB-4899-9BFF-DFE6D335C263}" srcOrd="3" destOrd="0" parTransId="{4B0F00B0-B815-40AE-A616-CA00A04902FC}" sibTransId="{C1E0334E-E1E8-4A93-BB57-9C5D0FEFC0C3}"/>
    <dgm:cxn modelId="{42D2A86D-9B3F-42AB-879C-AAD4D28F4EE9}" srcId="{81147E77-230E-402B-A135-F2C13E954920}" destId="{98FBDCC1-2A8C-491F-8110-078C330222DB}" srcOrd="0" destOrd="0" parTransId="{953B62C2-314C-44FA-8D38-A6117EC075AB}" sibTransId="{74C6C48F-2F01-4ABD-8FAC-F2C99DCE830A}"/>
    <dgm:cxn modelId="{585C3D1B-B99D-48E7-9F9E-2F3345E424B4}" type="presOf" srcId="{C46BF967-0050-4F5C-982A-FDB891BDC9D6}" destId="{8776B917-3FDE-49F2-B57B-6898EA79426D}" srcOrd="0" destOrd="0" presId="urn:microsoft.com/office/officeart/2005/8/layout/pyramid2"/>
    <dgm:cxn modelId="{9DCBE822-BAAF-49B4-B5DF-3865A887D5D7}" type="presParOf" srcId="{88EA0EE8-93DC-4383-B893-193C8D175150}" destId="{96EAE24B-B426-4F7F-AABE-EEFEA3EE7919}" srcOrd="0" destOrd="0" presId="urn:microsoft.com/office/officeart/2005/8/layout/pyramid2"/>
    <dgm:cxn modelId="{A5CC527C-6738-434F-A122-021C7ACC779F}" type="presParOf" srcId="{88EA0EE8-93DC-4383-B893-193C8D175150}" destId="{B593C612-C0D5-4A87-8218-D6BCBA82FDBB}" srcOrd="1" destOrd="0" presId="urn:microsoft.com/office/officeart/2005/8/layout/pyramid2"/>
    <dgm:cxn modelId="{C2779A36-915B-4B84-A03D-2E7F184F1508}" type="presParOf" srcId="{B593C612-C0D5-4A87-8218-D6BCBA82FDBB}" destId="{32AB04F2-D178-4A08-9043-048005D9CD52}" srcOrd="0" destOrd="0" presId="urn:microsoft.com/office/officeart/2005/8/layout/pyramid2"/>
    <dgm:cxn modelId="{0E8374A4-EADD-416E-9938-D19459B965D2}" type="presParOf" srcId="{B593C612-C0D5-4A87-8218-D6BCBA82FDBB}" destId="{68C83CEB-A072-47C3-A1C7-30B9419CE71A}" srcOrd="1" destOrd="0" presId="urn:microsoft.com/office/officeart/2005/8/layout/pyramid2"/>
    <dgm:cxn modelId="{80546ED1-BF85-465A-A579-EBDA277C151E}" type="presParOf" srcId="{B593C612-C0D5-4A87-8218-D6BCBA82FDBB}" destId="{71FFC199-61D0-4641-83F2-BA9F124F9286}" srcOrd="2" destOrd="0" presId="urn:microsoft.com/office/officeart/2005/8/layout/pyramid2"/>
    <dgm:cxn modelId="{06D4C235-67F2-4066-A929-89D4C5379634}" type="presParOf" srcId="{B593C612-C0D5-4A87-8218-D6BCBA82FDBB}" destId="{459D3B58-4403-4A7B-A5EA-F7E8B62A4F18}" srcOrd="3" destOrd="0" presId="urn:microsoft.com/office/officeart/2005/8/layout/pyramid2"/>
    <dgm:cxn modelId="{A8DCCDAD-18CA-40DC-B9D0-91A1CF354E12}" type="presParOf" srcId="{B593C612-C0D5-4A87-8218-D6BCBA82FDBB}" destId="{33D771CB-2B90-47F0-81D2-E719B341151C}" srcOrd="4" destOrd="0" presId="urn:microsoft.com/office/officeart/2005/8/layout/pyramid2"/>
    <dgm:cxn modelId="{0999F23A-E6A5-42E6-8102-37402827A42D}" type="presParOf" srcId="{B593C612-C0D5-4A87-8218-D6BCBA82FDBB}" destId="{C909BAE4-37CD-4D24-A3A2-5A34E41B9717}" srcOrd="5" destOrd="0" presId="urn:microsoft.com/office/officeart/2005/8/layout/pyramid2"/>
    <dgm:cxn modelId="{AA101815-032D-405B-8391-8C515318F74A}" type="presParOf" srcId="{B593C612-C0D5-4A87-8218-D6BCBA82FDBB}" destId="{15C7F1B4-5470-4318-A4CD-AAE1F06C3435}" srcOrd="6" destOrd="0" presId="urn:microsoft.com/office/officeart/2005/8/layout/pyramid2"/>
    <dgm:cxn modelId="{2A7500DF-0F01-42AE-AEC9-EC9B7A2A5511}" type="presParOf" srcId="{B593C612-C0D5-4A87-8218-D6BCBA82FDBB}" destId="{71B0C955-0D51-406C-811C-F6A1062B3DB5}" srcOrd="7" destOrd="0" presId="urn:microsoft.com/office/officeart/2005/8/layout/pyramid2"/>
    <dgm:cxn modelId="{42F55620-AC3E-464F-9AA5-C0E317E29CE4}" type="presParOf" srcId="{B593C612-C0D5-4A87-8218-D6BCBA82FDBB}" destId="{8776B917-3FDE-49F2-B57B-6898EA79426D}" srcOrd="8" destOrd="0" presId="urn:microsoft.com/office/officeart/2005/8/layout/pyramid2"/>
    <dgm:cxn modelId="{B35534B2-9E95-441C-A557-9FED9CC0053D}" type="presParOf" srcId="{B593C612-C0D5-4A87-8218-D6BCBA82FDBB}" destId="{21DEA585-F9C6-494A-B582-A1C5A49FB766}" srcOrd="9" destOrd="0" presId="urn:microsoft.com/office/officeart/2005/8/layout/pyramid2"/>
    <dgm:cxn modelId="{F6439BB0-63C7-4584-A616-12C1DE7CAFDB}" type="presParOf" srcId="{B593C612-C0D5-4A87-8218-D6BCBA82FDBB}" destId="{6A1005A1-F289-455B-8C00-95670955D651}" srcOrd="10" destOrd="0" presId="urn:microsoft.com/office/officeart/2005/8/layout/pyramid2"/>
    <dgm:cxn modelId="{CFD6E943-8145-4482-BCA6-5231B50E46A6}" type="presParOf" srcId="{B593C612-C0D5-4A87-8218-D6BCBA82FDBB}" destId="{3CCDD3BC-AA82-4BB3-B428-C9907BB8CF63}" srcOrd="11"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46F774-DD7E-4150-B74D-696CA4A1541A}">
      <dsp:nvSpPr>
        <dsp:cNvPr id="0" name=""/>
        <dsp:cNvSpPr/>
      </dsp:nvSpPr>
      <dsp:spPr>
        <a:xfrm>
          <a:off x="5659974" y="609588"/>
          <a:ext cx="2325290" cy="2325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kern="1200" dirty="0" smtClean="0"/>
            <a:t>Curriculum &amp; Instruction</a:t>
          </a:r>
          <a:endParaRPr lang="en-US" sz="3200" kern="1200" dirty="0"/>
        </a:p>
      </dsp:txBody>
      <dsp:txXfrm>
        <a:off x="5659974" y="609588"/>
        <a:ext cx="2325290" cy="2325290"/>
      </dsp:txXfrm>
    </dsp:sp>
    <dsp:sp modelId="{750C3177-22BE-4ABB-A50B-5F576E91BDF6}">
      <dsp:nvSpPr>
        <dsp:cNvPr id="0" name=""/>
        <dsp:cNvSpPr/>
      </dsp:nvSpPr>
      <dsp:spPr>
        <a:xfrm>
          <a:off x="2021667" y="-152282"/>
          <a:ext cx="5500378" cy="5500378"/>
        </a:xfrm>
        <a:prstGeom prst="circularArrow">
          <a:avLst>
            <a:gd name="adj1" fmla="val 8244"/>
            <a:gd name="adj2" fmla="val 575707"/>
            <a:gd name="adj3" fmla="val 3774508"/>
            <a:gd name="adj4" fmla="val 514733"/>
            <a:gd name="adj5" fmla="val 9618"/>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9232B2-DEB4-4533-92DF-E9E7A414A912}">
      <dsp:nvSpPr>
        <dsp:cNvPr id="0" name=""/>
        <dsp:cNvSpPr/>
      </dsp:nvSpPr>
      <dsp:spPr>
        <a:xfrm>
          <a:off x="3125718" y="3845263"/>
          <a:ext cx="2325290" cy="2325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kern="1200" dirty="0" smtClean="0"/>
            <a:t>Assessment</a:t>
          </a:r>
          <a:endParaRPr lang="en-US" sz="3200" kern="1200" dirty="0"/>
        </a:p>
      </dsp:txBody>
      <dsp:txXfrm>
        <a:off x="3125718" y="3845263"/>
        <a:ext cx="2325290" cy="2325290"/>
      </dsp:txXfrm>
    </dsp:sp>
    <dsp:sp modelId="{BED4A688-75EE-405D-8DD4-5C5ECFFD9206}">
      <dsp:nvSpPr>
        <dsp:cNvPr id="0" name=""/>
        <dsp:cNvSpPr/>
      </dsp:nvSpPr>
      <dsp:spPr>
        <a:xfrm>
          <a:off x="805800" y="-351065"/>
          <a:ext cx="5500378" cy="5500378"/>
        </a:xfrm>
        <a:prstGeom prst="circularArrow">
          <a:avLst>
            <a:gd name="adj1" fmla="val 8244"/>
            <a:gd name="adj2" fmla="val 575707"/>
            <a:gd name="adj3" fmla="val 9281215"/>
            <a:gd name="adj4" fmla="val 6058822"/>
            <a:gd name="adj5" fmla="val 9618"/>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2C6D6B-978B-45ED-B6E8-62E888768446}">
      <dsp:nvSpPr>
        <dsp:cNvPr id="0" name=""/>
        <dsp:cNvSpPr/>
      </dsp:nvSpPr>
      <dsp:spPr>
        <a:xfrm>
          <a:off x="76205" y="685793"/>
          <a:ext cx="2861549" cy="2325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US" sz="3200" kern="1200" dirty="0" smtClean="0"/>
            <a:t>Intervention</a:t>
          </a:r>
          <a:endParaRPr lang="en-US" sz="3200" kern="1200" dirty="0"/>
        </a:p>
      </dsp:txBody>
      <dsp:txXfrm>
        <a:off x="76205" y="685793"/>
        <a:ext cx="2861549" cy="2325290"/>
      </dsp:txXfrm>
    </dsp:sp>
    <dsp:sp modelId="{F2BAB006-49BC-4F92-A976-FD1324599AA5}">
      <dsp:nvSpPr>
        <dsp:cNvPr id="0" name=""/>
        <dsp:cNvSpPr/>
      </dsp:nvSpPr>
      <dsp:spPr>
        <a:xfrm>
          <a:off x="1267005" y="-782891"/>
          <a:ext cx="5500378" cy="5500378"/>
        </a:xfrm>
        <a:prstGeom prst="circularArrow">
          <a:avLst>
            <a:gd name="adj1" fmla="val 8244"/>
            <a:gd name="adj2" fmla="val 575707"/>
            <a:gd name="adj3" fmla="val 18876803"/>
            <a:gd name="adj4" fmla="val 12806564"/>
            <a:gd name="adj5" fmla="val 9618"/>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4A29C9-BD30-4693-B285-90D0B8C2A59B}">
      <dsp:nvSpPr>
        <dsp:cNvPr id="0" name=""/>
        <dsp:cNvSpPr/>
      </dsp:nvSpPr>
      <dsp:spPr>
        <a:xfrm>
          <a:off x="595456" y="460677"/>
          <a:ext cx="3076286" cy="3076286"/>
        </a:xfrm>
        <a:prstGeom prst="blockArc">
          <a:avLst>
            <a:gd name="adj1" fmla="val 9000000"/>
            <a:gd name="adj2" fmla="val 16200000"/>
            <a:gd name="adj3" fmla="val 4643"/>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C03129-0EF9-43A0-A1DB-0A59E9EEBF09}">
      <dsp:nvSpPr>
        <dsp:cNvPr id="0" name=""/>
        <dsp:cNvSpPr/>
      </dsp:nvSpPr>
      <dsp:spPr>
        <a:xfrm>
          <a:off x="595456" y="460677"/>
          <a:ext cx="3076286" cy="3076286"/>
        </a:xfrm>
        <a:prstGeom prst="blockArc">
          <a:avLst>
            <a:gd name="adj1" fmla="val 1800000"/>
            <a:gd name="adj2" fmla="val 9000000"/>
            <a:gd name="adj3" fmla="val 4643"/>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A2C5027-51CC-459F-AD7D-96225FF28E10}">
      <dsp:nvSpPr>
        <dsp:cNvPr id="0" name=""/>
        <dsp:cNvSpPr/>
      </dsp:nvSpPr>
      <dsp:spPr>
        <a:xfrm>
          <a:off x="595456" y="460677"/>
          <a:ext cx="3076286" cy="3076286"/>
        </a:xfrm>
        <a:prstGeom prst="blockArc">
          <a:avLst>
            <a:gd name="adj1" fmla="val 16200000"/>
            <a:gd name="adj2" fmla="val 1800000"/>
            <a:gd name="adj3" fmla="val 4643"/>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632EDD3-9236-4B4D-A487-63387A6B7503}">
      <dsp:nvSpPr>
        <dsp:cNvPr id="0" name=""/>
        <dsp:cNvSpPr/>
      </dsp:nvSpPr>
      <dsp:spPr>
        <a:xfrm>
          <a:off x="1425178" y="1290399"/>
          <a:ext cx="1416843" cy="1416843"/>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sz="1900" kern="1200" dirty="0" smtClean="0"/>
            <a:t>Students</a:t>
          </a:r>
          <a:endParaRPr lang="en-US" sz="1900" kern="1200" dirty="0"/>
        </a:p>
      </dsp:txBody>
      <dsp:txXfrm>
        <a:off x="1632670" y="1497891"/>
        <a:ext cx="1001859" cy="1001859"/>
      </dsp:txXfrm>
    </dsp:sp>
    <dsp:sp modelId="{95B71DF2-CF11-4B99-B565-5E5833B2F20C}">
      <dsp:nvSpPr>
        <dsp:cNvPr id="0" name=""/>
        <dsp:cNvSpPr/>
      </dsp:nvSpPr>
      <dsp:spPr>
        <a:xfrm>
          <a:off x="1637704" y="487"/>
          <a:ext cx="991790" cy="991790"/>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What do we want students to know and be able to do?</a:t>
          </a:r>
          <a:endParaRPr lang="en-US" sz="900" kern="1200" dirty="0"/>
        </a:p>
      </dsp:txBody>
      <dsp:txXfrm>
        <a:off x="1782948" y="145731"/>
        <a:ext cx="701302" cy="701302"/>
      </dsp:txXfrm>
    </dsp:sp>
    <dsp:sp modelId="{220D6B18-D2EF-4748-AA89-3DA76A6D4178}">
      <dsp:nvSpPr>
        <dsp:cNvPr id="0" name=""/>
        <dsp:cNvSpPr/>
      </dsp:nvSpPr>
      <dsp:spPr>
        <a:xfrm>
          <a:off x="2938854" y="2254145"/>
          <a:ext cx="991790" cy="991790"/>
        </a:xfrm>
        <a:prstGeom prst="ellipse">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How will we know that they’ve learned it?</a:t>
          </a:r>
          <a:endParaRPr lang="en-US" sz="900" kern="1200" dirty="0"/>
        </a:p>
      </dsp:txBody>
      <dsp:txXfrm>
        <a:off x="3084098" y="2399389"/>
        <a:ext cx="701302" cy="701302"/>
      </dsp:txXfrm>
    </dsp:sp>
    <dsp:sp modelId="{AF52E076-3428-4A2F-B2F6-544995BE700D}">
      <dsp:nvSpPr>
        <dsp:cNvPr id="0" name=""/>
        <dsp:cNvSpPr/>
      </dsp:nvSpPr>
      <dsp:spPr>
        <a:xfrm>
          <a:off x="336554" y="2254145"/>
          <a:ext cx="991790" cy="991790"/>
        </a:xfrm>
        <a:prstGeom prst="ellipse">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US" sz="900" kern="1200" dirty="0" smtClean="0"/>
            <a:t>What will we do if they don’t</a:t>
          </a:r>
          <a:endParaRPr lang="en-US" sz="900" kern="1200" dirty="0"/>
        </a:p>
      </dsp:txBody>
      <dsp:txXfrm>
        <a:off x="481798" y="2399389"/>
        <a:ext cx="701302" cy="7013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EAE24B-B426-4F7F-AABE-EEFEA3EE7919}">
      <dsp:nvSpPr>
        <dsp:cNvPr id="0" name=""/>
        <dsp:cNvSpPr/>
      </dsp:nvSpPr>
      <dsp:spPr>
        <a:xfrm>
          <a:off x="0" y="0"/>
          <a:ext cx="5257796" cy="3403917"/>
        </a:xfrm>
        <a:prstGeom prst="triangl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2AB04F2-D178-4A08-9043-048005D9CD52}">
      <dsp:nvSpPr>
        <dsp:cNvPr id="0" name=""/>
        <dsp:cNvSpPr/>
      </dsp:nvSpPr>
      <dsp:spPr>
        <a:xfrm>
          <a:off x="2628900" y="385600"/>
          <a:ext cx="2493010" cy="453955"/>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Decision making</a:t>
          </a:r>
          <a:endParaRPr lang="en-US" sz="1900" kern="1200" dirty="0"/>
        </a:p>
      </dsp:txBody>
      <dsp:txXfrm>
        <a:off x="2651060" y="407760"/>
        <a:ext cx="2448690" cy="409635"/>
      </dsp:txXfrm>
    </dsp:sp>
    <dsp:sp modelId="{71FFC199-61D0-4641-83F2-BA9F124F9286}">
      <dsp:nvSpPr>
        <dsp:cNvPr id="0" name=""/>
        <dsp:cNvSpPr/>
      </dsp:nvSpPr>
      <dsp:spPr>
        <a:xfrm>
          <a:off x="2628900" y="896300"/>
          <a:ext cx="2493010" cy="453955"/>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Synthesizing</a:t>
          </a:r>
          <a:endParaRPr lang="en-US" sz="1900" kern="1200" dirty="0"/>
        </a:p>
      </dsp:txBody>
      <dsp:txXfrm>
        <a:off x="2651060" y="918460"/>
        <a:ext cx="2448690" cy="409635"/>
      </dsp:txXfrm>
    </dsp:sp>
    <dsp:sp modelId="{33D771CB-2B90-47F0-81D2-E719B341151C}">
      <dsp:nvSpPr>
        <dsp:cNvPr id="0" name=""/>
        <dsp:cNvSpPr/>
      </dsp:nvSpPr>
      <dsp:spPr>
        <a:xfrm>
          <a:off x="2628900" y="1407000"/>
          <a:ext cx="2493010" cy="453955"/>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Analyzing</a:t>
          </a:r>
          <a:endParaRPr lang="en-US" sz="1900" kern="1200" dirty="0"/>
        </a:p>
      </dsp:txBody>
      <dsp:txXfrm>
        <a:off x="2651060" y="1429160"/>
        <a:ext cx="2448690" cy="409635"/>
      </dsp:txXfrm>
    </dsp:sp>
    <dsp:sp modelId="{15C7F1B4-5470-4318-A4CD-AAE1F06C3435}">
      <dsp:nvSpPr>
        <dsp:cNvPr id="0" name=""/>
        <dsp:cNvSpPr/>
      </dsp:nvSpPr>
      <dsp:spPr>
        <a:xfrm>
          <a:off x="2628900" y="1917699"/>
          <a:ext cx="2493010" cy="453955"/>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Summarizing</a:t>
          </a:r>
          <a:endParaRPr lang="en-US" sz="1900" kern="1200" dirty="0"/>
        </a:p>
      </dsp:txBody>
      <dsp:txXfrm>
        <a:off x="2651060" y="1939859"/>
        <a:ext cx="2448690" cy="409635"/>
      </dsp:txXfrm>
    </dsp:sp>
    <dsp:sp modelId="{8776B917-3FDE-49F2-B57B-6898EA79426D}">
      <dsp:nvSpPr>
        <dsp:cNvPr id="0" name=""/>
        <dsp:cNvSpPr/>
      </dsp:nvSpPr>
      <dsp:spPr>
        <a:xfrm>
          <a:off x="2628900" y="2428399"/>
          <a:ext cx="2493010" cy="453955"/>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Organizing</a:t>
          </a:r>
          <a:endParaRPr lang="en-US" sz="1900" kern="1200" dirty="0"/>
        </a:p>
      </dsp:txBody>
      <dsp:txXfrm>
        <a:off x="2651060" y="2450559"/>
        <a:ext cx="2448690" cy="409635"/>
      </dsp:txXfrm>
    </dsp:sp>
    <dsp:sp modelId="{6A1005A1-F289-455B-8C00-95670955D651}">
      <dsp:nvSpPr>
        <dsp:cNvPr id="0" name=""/>
        <dsp:cNvSpPr/>
      </dsp:nvSpPr>
      <dsp:spPr>
        <a:xfrm>
          <a:off x="2628900" y="2939099"/>
          <a:ext cx="2493010" cy="453955"/>
        </a:xfrm>
        <a:prstGeom prst="round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kern="1200" dirty="0" smtClean="0"/>
            <a:t>Collecting</a:t>
          </a:r>
          <a:endParaRPr lang="en-US" sz="1900" kern="1200" dirty="0"/>
        </a:p>
      </dsp:txBody>
      <dsp:txXfrm>
        <a:off x="2651060" y="2961259"/>
        <a:ext cx="2448690" cy="409635"/>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C6F16AA-3B2C-4DC9-84C7-DEED251E8160}" type="datetimeFigureOut">
              <a:rPr lang="en-US"/>
              <a:pPr>
                <a:defRPr/>
              </a:pPr>
              <a:t>6/25/2014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BB648FB-BD9E-4252-BA2B-615B46C15275}" type="slidenum">
              <a:rPr lang="en-US"/>
              <a:pPr>
                <a:defRPr/>
              </a:pPr>
              <a:t>‹#›</a:t>
            </a:fld>
            <a:endParaRPr lang="en-US" dirty="0"/>
          </a:p>
        </p:txBody>
      </p:sp>
    </p:spTree>
    <p:extLst>
      <p:ext uri="{BB962C8B-B14F-4D97-AF65-F5344CB8AC3E}">
        <p14:creationId xmlns:p14="http://schemas.microsoft.com/office/powerpoint/2010/main" val="5712887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22F000-0061-40AF-94A8-C9C6722A0E7B}" type="datetimeFigureOut">
              <a:rPr lang="en-US" smtClean="0"/>
              <a:pPr/>
              <a:t>6/25/2014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79F379-4ADA-4EBB-BACC-BD6CFE466392}" type="slidenum">
              <a:rPr lang="en-US" smtClean="0"/>
              <a:pPr/>
              <a:t>‹#›</a:t>
            </a:fld>
            <a:endParaRPr lang="en-US" dirty="0"/>
          </a:p>
        </p:txBody>
      </p:sp>
    </p:spTree>
    <p:extLst>
      <p:ext uri="{BB962C8B-B14F-4D97-AF65-F5344CB8AC3E}">
        <p14:creationId xmlns:p14="http://schemas.microsoft.com/office/powerpoint/2010/main" val="1289062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5F37DB-48D4-411E-9906-F8E498FAC71D}" type="slidenum">
              <a:rPr lang="en-US" altLang="en-US"/>
              <a:pPr/>
              <a:t>2</a:t>
            </a:fld>
            <a:endParaRPr lang="en-US" altLang="en-US" dirty="0"/>
          </a:p>
        </p:txBody>
      </p:sp>
      <p:sp>
        <p:nvSpPr>
          <p:cNvPr id="43315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3315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6"/>
          <p:cNvSpPr txBox="1">
            <a:spLocks noGrp="1" noChangeArrowheads="1"/>
          </p:cNvSpPr>
          <p:nvPr/>
        </p:nvSpPr>
        <p:spPr bwMode="auto">
          <a:xfrm>
            <a:off x="223242" y="8545286"/>
            <a:ext cx="3000375" cy="435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31" tIns="44066" rIns="88131" bIns="44066" anchor="b"/>
          <a:lstStyle>
            <a:lvl1pPr defTabSz="930275" eaLnBrk="0" hangingPunct="0">
              <a:defRPr sz="2400">
                <a:solidFill>
                  <a:schemeClr val="tx1"/>
                </a:solidFill>
                <a:latin typeface="Times New Roman" pitchFamily="18" charset="0"/>
              </a:defRPr>
            </a:lvl1pPr>
            <a:lvl2pPr marL="742950" indent="-285750" defTabSz="930275" eaLnBrk="0" hangingPunct="0">
              <a:defRPr sz="2400">
                <a:solidFill>
                  <a:schemeClr val="tx1"/>
                </a:solidFill>
                <a:latin typeface="Times New Roman" pitchFamily="18" charset="0"/>
              </a:defRPr>
            </a:lvl2pPr>
            <a:lvl3pPr marL="1143000" indent="-228600" defTabSz="930275" eaLnBrk="0" hangingPunct="0">
              <a:defRPr sz="2400">
                <a:solidFill>
                  <a:schemeClr val="tx1"/>
                </a:solidFill>
                <a:latin typeface="Times New Roman" pitchFamily="18" charset="0"/>
              </a:defRPr>
            </a:lvl3pPr>
            <a:lvl4pPr marL="1600200" indent="-228600" defTabSz="930275" eaLnBrk="0" hangingPunct="0">
              <a:defRPr sz="2400">
                <a:solidFill>
                  <a:schemeClr val="tx1"/>
                </a:solidFill>
                <a:latin typeface="Times New Roman" pitchFamily="18" charset="0"/>
              </a:defRPr>
            </a:lvl4pPr>
            <a:lvl5pPr marL="2057400" indent="-228600" defTabSz="930275" eaLnBrk="0" hangingPunct="0">
              <a:defRPr sz="2400">
                <a:solidFill>
                  <a:schemeClr val="tx1"/>
                </a:solidFill>
                <a:latin typeface="Times New Roman" pitchFamily="18" charset="0"/>
              </a:defRPr>
            </a:lvl5pPr>
            <a:lvl6pPr marL="2514600" indent="-228600" defTabSz="930275" eaLnBrk="0" fontAlgn="base" hangingPunct="0">
              <a:spcBef>
                <a:spcPct val="0"/>
              </a:spcBef>
              <a:spcAft>
                <a:spcPct val="0"/>
              </a:spcAft>
              <a:defRPr sz="2400">
                <a:solidFill>
                  <a:schemeClr val="tx1"/>
                </a:solidFill>
                <a:latin typeface="Times New Roman" pitchFamily="18" charset="0"/>
              </a:defRPr>
            </a:lvl6pPr>
            <a:lvl7pPr marL="2971800" indent="-228600" defTabSz="930275" eaLnBrk="0" fontAlgn="base" hangingPunct="0">
              <a:spcBef>
                <a:spcPct val="0"/>
              </a:spcBef>
              <a:spcAft>
                <a:spcPct val="0"/>
              </a:spcAft>
              <a:defRPr sz="2400">
                <a:solidFill>
                  <a:schemeClr val="tx1"/>
                </a:solidFill>
                <a:latin typeface="Times New Roman" pitchFamily="18" charset="0"/>
              </a:defRPr>
            </a:lvl7pPr>
            <a:lvl8pPr marL="3429000" indent="-228600" defTabSz="930275" eaLnBrk="0" fontAlgn="base" hangingPunct="0">
              <a:spcBef>
                <a:spcPct val="0"/>
              </a:spcBef>
              <a:spcAft>
                <a:spcPct val="0"/>
              </a:spcAft>
              <a:defRPr sz="2400">
                <a:solidFill>
                  <a:schemeClr val="tx1"/>
                </a:solidFill>
                <a:latin typeface="Times New Roman" pitchFamily="18" charset="0"/>
              </a:defRPr>
            </a:lvl8pPr>
            <a:lvl9pPr marL="3886200" indent="-228600" defTabSz="930275"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en-US" sz="1000" dirty="0"/>
              <a:t>© 2007 Educational Testing Service</a:t>
            </a:r>
          </a:p>
          <a:p>
            <a:pPr eaLnBrk="1" hangingPunct="1"/>
            <a:r>
              <a:rPr lang="en-US" altLang="en-US" sz="1000" dirty="0"/>
              <a:t>Assessment Training Institute</a:t>
            </a:r>
          </a:p>
          <a:p>
            <a:pPr eaLnBrk="1" hangingPunct="1"/>
            <a:r>
              <a:rPr lang="en-US" altLang="en-US" sz="1000" dirty="0"/>
              <a:t>www.ets.org/ati  503.228.3060</a:t>
            </a:r>
          </a:p>
        </p:txBody>
      </p:sp>
      <p:sp>
        <p:nvSpPr>
          <p:cNvPr id="129027" name="Rectangle 7"/>
          <p:cNvSpPr txBox="1">
            <a:spLocks noGrp="1" noChangeArrowheads="1"/>
          </p:cNvSpPr>
          <p:nvPr/>
        </p:nvSpPr>
        <p:spPr bwMode="auto">
          <a:xfrm>
            <a:off x="3857625" y="8710084"/>
            <a:ext cx="3000375" cy="43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31" tIns="44066" rIns="88131" bIns="44066" anchor="b"/>
          <a:lstStyle>
            <a:lvl1pPr defTabSz="930275" eaLnBrk="0" hangingPunct="0">
              <a:defRPr sz="2400">
                <a:solidFill>
                  <a:schemeClr val="tx1"/>
                </a:solidFill>
                <a:latin typeface="Times New Roman" pitchFamily="18" charset="0"/>
              </a:defRPr>
            </a:lvl1pPr>
            <a:lvl2pPr marL="742950" indent="-285750" defTabSz="930275" eaLnBrk="0" hangingPunct="0">
              <a:defRPr sz="2400">
                <a:solidFill>
                  <a:schemeClr val="tx1"/>
                </a:solidFill>
                <a:latin typeface="Times New Roman" pitchFamily="18" charset="0"/>
              </a:defRPr>
            </a:lvl2pPr>
            <a:lvl3pPr marL="1143000" indent="-228600" defTabSz="930275" eaLnBrk="0" hangingPunct="0">
              <a:defRPr sz="2400">
                <a:solidFill>
                  <a:schemeClr val="tx1"/>
                </a:solidFill>
                <a:latin typeface="Times New Roman" pitchFamily="18" charset="0"/>
              </a:defRPr>
            </a:lvl3pPr>
            <a:lvl4pPr marL="1600200" indent="-228600" defTabSz="930275" eaLnBrk="0" hangingPunct="0">
              <a:defRPr sz="2400">
                <a:solidFill>
                  <a:schemeClr val="tx1"/>
                </a:solidFill>
                <a:latin typeface="Times New Roman" pitchFamily="18" charset="0"/>
              </a:defRPr>
            </a:lvl4pPr>
            <a:lvl5pPr marL="2057400" indent="-228600" defTabSz="930275" eaLnBrk="0" hangingPunct="0">
              <a:defRPr sz="2400">
                <a:solidFill>
                  <a:schemeClr val="tx1"/>
                </a:solidFill>
                <a:latin typeface="Times New Roman" pitchFamily="18" charset="0"/>
              </a:defRPr>
            </a:lvl5pPr>
            <a:lvl6pPr marL="2514600" indent="-228600" defTabSz="930275" eaLnBrk="0" fontAlgn="base" hangingPunct="0">
              <a:spcBef>
                <a:spcPct val="0"/>
              </a:spcBef>
              <a:spcAft>
                <a:spcPct val="0"/>
              </a:spcAft>
              <a:defRPr sz="2400">
                <a:solidFill>
                  <a:schemeClr val="tx1"/>
                </a:solidFill>
                <a:latin typeface="Times New Roman" pitchFamily="18" charset="0"/>
              </a:defRPr>
            </a:lvl6pPr>
            <a:lvl7pPr marL="2971800" indent="-228600" defTabSz="930275" eaLnBrk="0" fontAlgn="base" hangingPunct="0">
              <a:spcBef>
                <a:spcPct val="0"/>
              </a:spcBef>
              <a:spcAft>
                <a:spcPct val="0"/>
              </a:spcAft>
              <a:defRPr sz="2400">
                <a:solidFill>
                  <a:schemeClr val="tx1"/>
                </a:solidFill>
                <a:latin typeface="Times New Roman" pitchFamily="18" charset="0"/>
              </a:defRPr>
            </a:lvl7pPr>
            <a:lvl8pPr marL="3429000" indent="-228600" defTabSz="930275" eaLnBrk="0" fontAlgn="base" hangingPunct="0">
              <a:spcBef>
                <a:spcPct val="0"/>
              </a:spcBef>
              <a:spcAft>
                <a:spcPct val="0"/>
              </a:spcAft>
              <a:defRPr sz="2400">
                <a:solidFill>
                  <a:schemeClr val="tx1"/>
                </a:solidFill>
                <a:latin typeface="Times New Roman" pitchFamily="18" charset="0"/>
              </a:defRPr>
            </a:lvl8pPr>
            <a:lvl9pPr marL="3886200" indent="-228600" defTabSz="930275" eaLnBrk="0" fontAlgn="base" hangingPunct="0">
              <a:spcBef>
                <a:spcPct val="0"/>
              </a:spcBef>
              <a:spcAft>
                <a:spcPct val="0"/>
              </a:spcAft>
              <a:defRPr sz="2400">
                <a:solidFill>
                  <a:schemeClr val="tx1"/>
                </a:solidFill>
                <a:latin typeface="Times New Roman" pitchFamily="18" charset="0"/>
              </a:defRPr>
            </a:lvl9pPr>
          </a:lstStyle>
          <a:p>
            <a:pPr algn="r" eaLnBrk="1" hangingPunct="1"/>
            <a:fld id="{F6E182B6-109B-4D94-A202-1D6C6A8488A1}" type="slidenum">
              <a:rPr lang="en-US" altLang="en-US" sz="1200"/>
              <a:pPr algn="r" eaLnBrk="1" hangingPunct="1"/>
              <a:t>38</a:t>
            </a:fld>
            <a:endParaRPr lang="en-US" altLang="en-US" sz="1200" dirty="0"/>
          </a:p>
        </p:txBody>
      </p:sp>
      <p:sp>
        <p:nvSpPr>
          <p:cNvPr id="129028" name="Rectangle 2"/>
          <p:cNvSpPr>
            <a:spLocks noGrp="1" noRot="1" noChangeAspect="1" noChangeArrowheads="1" noTextEdit="1"/>
          </p:cNvSpPr>
          <p:nvPr>
            <p:ph type="sldImg"/>
          </p:nvPr>
        </p:nvSpPr>
        <p:spPr bwMode="auto">
          <a:xfrm>
            <a:off x="1106488" y="652463"/>
            <a:ext cx="4646612"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9" name="Rectangle 3"/>
          <p:cNvSpPr>
            <a:spLocks noGrp="1" noChangeArrowheads="1"/>
          </p:cNvSpPr>
          <p:nvPr>
            <p:ph type="body" idx="1"/>
          </p:nvPr>
        </p:nvSpPr>
        <p:spPr bwMode="auto">
          <a:xfrm>
            <a:off x="928688" y="4354286"/>
            <a:ext cx="5033367" cy="413657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131" tIns="44066" rIns="88131" bIns="44066" numCol="1" anchor="t" anchorCtr="0" compatLnSpc="1">
            <a:prstTxWarp prst="textNoShape">
              <a:avLst/>
            </a:prstTxWarp>
          </a:bodyPr>
          <a:lstStyle/>
          <a:p>
            <a:pPr eaLnBrk="1" hangingPunct="1"/>
            <a:r>
              <a:rPr lang="en-US" altLang="en-US" dirty="0" smtClean="0"/>
              <a:t>We can think of achievement targets as falling into one of four categories:</a:t>
            </a:r>
          </a:p>
          <a:p>
            <a:pPr eaLnBrk="1" hangingPunct="1"/>
            <a:endParaRPr lang="en-US" altLang="en-US" dirty="0" smtClean="0"/>
          </a:p>
          <a:p>
            <a:pPr eaLnBrk="1" hangingPunct="1"/>
            <a:r>
              <a:rPr lang="en-US" altLang="en-US" dirty="0" smtClean="0"/>
              <a:t>Knowledge targets involve things like math facts, important dates in history, and grammar rules—anything we want student to know outright.</a:t>
            </a:r>
          </a:p>
          <a:p>
            <a:pPr eaLnBrk="1" hangingPunct="1"/>
            <a:endParaRPr lang="en-US" altLang="en-US" dirty="0" smtClean="0"/>
          </a:p>
          <a:p>
            <a:pPr eaLnBrk="1" hangingPunct="1"/>
            <a:r>
              <a:rPr lang="en-US" altLang="en-US" dirty="0" smtClean="0"/>
              <a:t>Reasoning targets are learning expectations that call for students to use the knowledge in some way—to create an hypothesis, or to analyze a political argument, for example. </a:t>
            </a:r>
          </a:p>
          <a:p>
            <a:pPr eaLnBrk="1" hangingPunct="1"/>
            <a:endParaRPr lang="en-US" altLang="en-US" dirty="0" smtClean="0"/>
          </a:p>
          <a:p>
            <a:pPr eaLnBrk="1" hangingPunct="1"/>
            <a:r>
              <a:rPr lang="en-US" altLang="en-US" dirty="0" smtClean="0"/>
              <a:t>Performance skill targets call for students to do things like give an oral presentation, read aloud with fluency, or use equipment correctly. A performance skill target is something we have to watch or listen to in order to evaluate.</a:t>
            </a:r>
          </a:p>
          <a:p>
            <a:pPr eaLnBrk="1" hangingPunct="1"/>
            <a:endParaRPr lang="en-US" altLang="en-US" dirty="0" smtClean="0"/>
          </a:p>
          <a:p>
            <a:pPr eaLnBrk="1" hangingPunct="1"/>
            <a:r>
              <a:rPr lang="en-US" altLang="en-US" dirty="0" smtClean="0"/>
              <a:t>Product targets specify that students will create a product—a fitness plan in health, a physical model in science, or a research report in English. We evaluate the characteristics of the product to give evidence of achievement of these kinds of learning targets.</a:t>
            </a:r>
            <a:endParaRPr lang="en-US" altLang="en-US" i="1" dirty="0" smtClean="0"/>
          </a:p>
          <a:p>
            <a:pPr algn="r" eaLnBrk="1" hangingPunct="1"/>
            <a:r>
              <a:rPr lang="en-US" altLang="en-US" i="1" dirty="0" smtClean="0"/>
              <a:t>Handout page 6</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179F379-4ADA-4EBB-BACC-BD6CFE466392}" type="slidenum">
              <a:rPr lang="en-US" smtClean="0"/>
              <a:pPr/>
              <a:t>65</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Full article on </a:t>
            </a:r>
            <a:r>
              <a:rPr lang="en-US" dirty="0" err="1" smtClean="0"/>
              <a:t>wikispace</a:t>
            </a:r>
            <a:endParaRPr lang="en-US" dirty="0"/>
          </a:p>
        </p:txBody>
      </p:sp>
      <p:sp>
        <p:nvSpPr>
          <p:cNvPr id="4" name="Slide Number Placeholder 3"/>
          <p:cNvSpPr>
            <a:spLocks noGrp="1"/>
          </p:cNvSpPr>
          <p:nvPr>
            <p:ph type="sldNum" sz="quarter" idx="10"/>
          </p:nvPr>
        </p:nvSpPr>
        <p:spPr/>
        <p:txBody>
          <a:bodyPr/>
          <a:lstStyle/>
          <a:p>
            <a:fld id="{9179F379-4ADA-4EBB-BACC-BD6CFE466392}" type="slidenum">
              <a:rPr lang="en-US" smtClean="0"/>
              <a:pPr/>
              <a:t>76</a:t>
            </a:fld>
            <a:endParaRPr lang="en-US" dirty="0"/>
          </a:p>
        </p:txBody>
      </p:sp>
    </p:spTree>
    <p:extLst>
      <p:ext uri="{BB962C8B-B14F-4D97-AF65-F5344CB8AC3E}">
        <p14:creationId xmlns:p14="http://schemas.microsoft.com/office/powerpoint/2010/main" val="1805866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Throughout instructional process…build in benchmarks.</a:t>
            </a:r>
          </a:p>
          <a:p>
            <a:r>
              <a:rPr lang="en-US" dirty="0" smtClean="0"/>
              <a:t>Not only at summative.</a:t>
            </a:r>
            <a:endParaRPr lang="en-US" dirty="0"/>
          </a:p>
        </p:txBody>
      </p:sp>
      <p:sp>
        <p:nvSpPr>
          <p:cNvPr id="4" name="Slide Number Placeholder 3"/>
          <p:cNvSpPr>
            <a:spLocks noGrp="1"/>
          </p:cNvSpPr>
          <p:nvPr>
            <p:ph type="sldNum" sz="quarter" idx="10"/>
          </p:nvPr>
        </p:nvSpPr>
        <p:spPr/>
        <p:txBody>
          <a:bodyPr/>
          <a:lstStyle/>
          <a:p>
            <a:fld id="{9179F379-4ADA-4EBB-BACC-BD6CFE466392}" type="slidenum">
              <a:rPr lang="en-US" smtClean="0"/>
              <a:pPr/>
              <a:t>84</a:t>
            </a:fld>
            <a:endParaRPr lang="en-US" dirty="0"/>
          </a:p>
        </p:txBody>
      </p:sp>
    </p:spTree>
    <p:extLst>
      <p:ext uri="{BB962C8B-B14F-4D97-AF65-F5344CB8AC3E}">
        <p14:creationId xmlns:p14="http://schemas.microsoft.com/office/powerpoint/2010/main" val="3441088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505C2CE7-57BC-49F8-A310-B96007A28BCE}" type="slidenum">
              <a:rPr lang="en-US" altLang="en-US">
                <a:latin typeface="Arial" charset="0"/>
              </a:rPr>
              <a:pPr/>
              <a:t>96</a:t>
            </a:fld>
            <a:endParaRPr lang="en-US" altLang="en-US" dirty="0">
              <a:latin typeface="Arial"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buFontTx/>
              <a:buNone/>
            </a:pPr>
            <a:endParaRPr lang="en-US" alt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Maybe we can give them the question and ask them to come up with data norms, protocols they’ve </a:t>
            </a:r>
            <a:r>
              <a:rPr lang="en-US" dirty="0" smtClean="0"/>
              <a:t>. SURFACE </a:t>
            </a:r>
            <a:r>
              <a:rPr lang="en-US" dirty="0" smtClean="0"/>
              <a:t>IS THE CORRECT WORD</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A1000EE6-EB6C-4198-B5F1-2DB196F67C0D}" type="slidenum">
              <a:rPr lang="en-US" smtClean="0"/>
              <a:pPr/>
              <a:t>98</a:t>
            </a:fld>
            <a:endParaRPr lang="en-US" dirty="0"/>
          </a:p>
        </p:txBody>
      </p:sp>
    </p:spTree>
    <p:extLst>
      <p:ext uri="{BB962C8B-B14F-4D97-AF65-F5344CB8AC3E}">
        <p14:creationId xmlns:p14="http://schemas.microsoft.com/office/powerpoint/2010/main" val="3638594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17CACF62-9B59-4648-BBE9-260D2DBCFF9B}" type="slidenum">
              <a:rPr lang="en-US" altLang="en-US">
                <a:latin typeface="Arial" charset="0"/>
              </a:rPr>
              <a:pPr/>
              <a:t>99</a:t>
            </a:fld>
            <a:endParaRPr lang="en-US" altLang="en-US" dirty="0">
              <a:latin typeface="Arial" charset="0"/>
            </a:endParaRPr>
          </a:p>
        </p:txBody>
      </p:sp>
      <p:sp>
        <p:nvSpPr>
          <p:cNvPr id="16387" name="Rectangle 2"/>
          <p:cNvSpPr>
            <a:spLocks noGrp="1" noRot="1" noChangeAspect="1" noChangeArrowheads="1" noTextEdit="1"/>
          </p:cNvSpPr>
          <p:nvPr>
            <p:ph type="sldImg"/>
          </p:nvPr>
        </p:nvSpPr>
        <p:spPr>
          <a:xfrm>
            <a:off x="1144588" y="685800"/>
            <a:ext cx="4572000" cy="3429000"/>
          </a:xfrm>
          <a:ln/>
        </p:spPr>
      </p:sp>
      <p:sp>
        <p:nvSpPr>
          <p:cNvPr id="16388" name="Rectangle 3"/>
          <p:cNvSpPr>
            <a:spLocks noGrp="1" noChangeArrowheads="1"/>
          </p:cNvSpPr>
          <p:nvPr>
            <p:ph type="body" idx="1"/>
          </p:nvPr>
        </p:nvSpPr>
        <p:spPr>
          <a:noFill/>
        </p:spPr>
        <p:txBody>
          <a:bodyPr/>
          <a:lstStyle/>
          <a:p>
            <a:pPr eaLnBrk="1" hangingPunct="1"/>
            <a:endParaRPr lang="en-US" altLang="en-US" dirty="0" smtClean="0">
              <a:latin typeface="Arial Unicode MS"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320EB058-522E-4DBE-8E69-7FF9EEA871E2}" type="slidenum">
              <a:rPr lang="en-US" altLang="en-US">
                <a:latin typeface="Arial" charset="0"/>
              </a:rPr>
              <a:pPr/>
              <a:t>101</a:t>
            </a:fld>
            <a:endParaRPr lang="en-US" altLang="en-US" dirty="0">
              <a:latin typeface="Arial"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685800" y="4189413"/>
            <a:ext cx="5791200" cy="4421187"/>
          </a:xfrm>
          <a:noFill/>
        </p:spPr>
        <p:txBody>
          <a:bodyPr/>
          <a:lstStyle/>
          <a:p>
            <a:pPr eaLnBrk="1" hangingPunct="1"/>
            <a:r>
              <a:rPr lang="en-US" altLang="en-US" dirty="0" smtClean="0"/>
              <a:t>Facilitator Notes: </a:t>
            </a:r>
          </a:p>
          <a:p>
            <a:pPr eaLnBrk="1" hangingPunct="1"/>
            <a:r>
              <a:rPr lang="en-US" altLang="en-US" dirty="0" smtClean="0"/>
              <a:t>There are three basic types of data: </a:t>
            </a:r>
          </a:p>
          <a:p>
            <a:pPr eaLnBrk="1" hangingPunct="1">
              <a:buFontTx/>
              <a:buChar char="•"/>
            </a:pPr>
            <a:r>
              <a:rPr lang="en-US" altLang="en-US" dirty="0" smtClean="0"/>
              <a:t>Demographics describe the students, the staff, or the community. In addition to characteristics like ethnicity or gender, we can describe students by their participation in a particular program; for example, in athletics or special education. Teaching staff can be described in terms of years of teaching experience or type of credential held.</a:t>
            </a:r>
          </a:p>
          <a:p>
            <a:pPr eaLnBrk="1" hangingPunct="1">
              <a:buFontTx/>
              <a:buChar char="•"/>
            </a:pPr>
            <a:r>
              <a:rPr lang="en-US" altLang="en-US" dirty="0" smtClean="0"/>
              <a:t>When we’re talking about student achievement, we generally think of outcomes as what or how well students did; for example, the grades they received in their courses or the scores they received on assessments. Outcomes may also refer to what or how well students do once they leave school, for example, their post-secondary school attendance or employment experiences.</a:t>
            </a:r>
          </a:p>
          <a:p>
            <a:pPr eaLnBrk="1" hangingPunct="1">
              <a:buFontTx/>
              <a:buChar char="•"/>
            </a:pPr>
            <a:r>
              <a:rPr lang="en-US" altLang="en-US" dirty="0" smtClean="0"/>
              <a:t>The third type of data is Process data. Generally, this refers to what actions or events have occurred that may contribute to an observed outcome. For example, completion of an intervention program may contribute to improved student achievement in the next course.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The literature identifies 6 broad steps a person goes through to</a:t>
            </a:r>
            <a:r>
              <a:rPr lang="en-US" baseline="0" dirty="0" smtClean="0"/>
              <a:t> transform data into knowledge. </a:t>
            </a:r>
            <a:endParaRPr lang="en-US" dirty="0"/>
          </a:p>
        </p:txBody>
      </p:sp>
      <p:sp>
        <p:nvSpPr>
          <p:cNvPr id="4" name="Slide Number Placeholder 3"/>
          <p:cNvSpPr>
            <a:spLocks noGrp="1"/>
          </p:cNvSpPr>
          <p:nvPr>
            <p:ph type="sldNum" sz="quarter" idx="10"/>
          </p:nvPr>
        </p:nvSpPr>
        <p:spPr/>
        <p:txBody>
          <a:bodyPr/>
          <a:lstStyle/>
          <a:p>
            <a:fld id="{A1000EE6-EB6C-4198-B5F1-2DB196F67C0D}" type="slidenum">
              <a:rPr lang="en-US" smtClean="0"/>
              <a:pPr/>
              <a:t>108</a:t>
            </a:fld>
            <a:endParaRPr lang="en-US" dirty="0"/>
          </a:p>
        </p:txBody>
      </p:sp>
      <p:sp>
        <p:nvSpPr>
          <p:cNvPr id="5" name="Header Placeholder 4"/>
          <p:cNvSpPr>
            <a:spLocks noGrp="1"/>
          </p:cNvSpPr>
          <p:nvPr>
            <p:ph type="hdr" sz="quarter" idx="11"/>
          </p:nvPr>
        </p:nvSpPr>
        <p:spPr/>
        <p:txBody>
          <a:bodyPr/>
          <a:lstStyle/>
          <a:p>
            <a:endParaRPr lang="en-US" dirty="0"/>
          </a:p>
        </p:txBody>
      </p:sp>
    </p:spTree>
    <p:extLst>
      <p:ext uri="{BB962C8B-B14F-4D97-AF65-F5344CB8AC3E}">
        <p14:creationId xmlns:p14="http://schemas.microsoft.com/office/powerpoint/2010/main" val="734423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Is this a tier 1 issue? How do I differentiate?</a:t>
            </a:r>
            <a:endParaRPr lang="en-US" dirty="0"/>
          </a:p>
        </p:txBody>
      </p:sp>
      <p:sp>
        <p:nvSpPr>
          <p:cNvPr id="4" name="Slide Number Placeholder 3"/>
          <p:cNvSpPr>
            <a:spLocks noGrp="1"/>
          </p:cNvSpPr>
          <p:nvPr>
            <p:ph type="sldNum" sz="quarter" idx="10"/>
          </p:nvPr>
        </p:nvSpPr>
        <p:spPr/>
        <p:txBody>
          <a:bodyPr/>
          <a:lstStyle/>
          <a:p>
            <a:fld id="{9179F379-4ADA-4EBB-BACC-BD6CFE466392}" type="slidenum">
              <a:rPr lang="en-US" smtClean="0"/>
              <a:pPr/>
              <a:t>110</a:t>
            </a:fld>
            <a:endParaRPr lang="en-US" dirty="0"/>
          </a:p>
        </p:txBody>
      </p:sp>
    </p:spTree>
    <p:extLst>
      <p:ext uri="{BB962C8B-B14F-4D97-AF65-F5344CB8AC3E}">
        <p14:creationId xmlns:p14="http://schemas.microsoft.com/office/powerpoint/2010/main" val="118085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Helping teachers move toward</a:t>
            </a:r>
            <a:r>
              <a:rPr lang="en-US" baseline="0" dirty="0" smtClean="0"/>
              <a:t> a different way of assessing student achievement and growth can be very challenging for them. It is a process.</a:t>
            </a:r>
            <a:endParaRPr lang="en-US" dirty="0"/>
          </a:p>
        </p:txBody>
      </p:sp>
      <p:sp>
        <p:nvSpPr>
          <p:cNvPr id="4" name="Slide Number Placeholder 3"/>
          <p:cNvSpPr>
            <a:spLocks noGrp="1"/>
          </p:cNvSpPr>
          <p:nvPr>
            <p:ph type="sldNum" sz="quarter" idx="10"/>
          </p:nvPr>
        </p:nvSpPr>
        <p:spPr/>
        <p:txBody>
          <a:bodyPr/>
          <a:lstStyle/>
          <a:p>
            <a:fld id="{9179F379-4ADA-4EBB-BACC-BD6CFE466392}" type="slidenum">
              <a:rPr lang="en-US" smtClean="0"/>
              <a:pPr/>
              <a:t>5</a:t>
            </a:fld>
            <a:endParaRPr lang="en-US" dirty="0"/>
          </a:p>
        </p:txBody>
      </p:sp>
    </p:spTree>
    <p:extLst>
      <p:ext uri="{BB962C8B-B14F-4D97-AF65-F5344CB8AC3E}">
        <p14:creationId xmlns:p14="http://schemas.microsoft.com/office/powerpoint/2010/main" val="35409080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How do you determine where the misconceptions</a:t>
            </a:r>
            <a:r>
              <a:rPr lang="en-US" baseline="0" dirty="0" smtClean="0"/>
              <a:t> are? Scaffolding</a:t>
            </a:r>
            <a:endParaRPr lang="en-US" dirty="0"/>
          </a:p>
        </p:txBody>
      </p:sp>
      <p:sp>
        <p:nvSpPr>
          <p:cNvPr id="4" name="Slide Number Placeholder 3"/>
          <p:cNvSpPr>
            <a:spLocks noGrp="1"/>
          </p:cNvSpPr>
          <p:nvPr>
            <p:ph type="sldNum" sz="quarter" idx="10"/>
          </p:nvPr>
        </p:nvSpPr>
        <p:spPr/>
        <p:txBody>
          <a:bodyPr/>
          <a:lstStyle/>
          <a:p>
            <a:fld id="{9179F379-4ADA-4EBB-BACC-BD6CFE466392}" type="slidenum">
              <a:rPr lang="en-US" smtClean="0"/>
              <a:pPr/>
              <a:t>111</a:t>
            </a:fld>
            <a:endParaRPr lang="en-US" dirty="0"/>
          </a:p>
        </p:txBody>
      </p:sp>
    </p:spTree>
    <p:extLst>
      <p:ext uri="{BB962C8B-B14F-4D97-AF65-F5344CB8AC3E}">
        <p14:creationId xmlns:p14="http://schemas.microsoft.com/office/powerpoint/2010/main" val="448039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C504D2-8098-9544-8E4A-A31962B627F1}" type="slidenum">
              <a:rPr lang="en-US" smtClean="0"/>
              <a:pPr/>
              <a:t>112</a:t>
            </a:fld>
            <a:endParaRPr lang="en-US" dirty="0"/>
          </a:p>
        </p:txBody>
      </p:sp>
    </p:spTree>
    <p:extLst>
      <p:ext uri="{BB962C8B-B14F-4D97-AF65-F5344CB8AC3E}">
        <p14:creationId xmlns:p14="http://schemas.microsoft.com/office/powerpoint/2010/main" val="4080859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C504D2-8098-9544-8E4A-A31962B627F1}" type="slidenum">
              <a:rPr lang="en-US" smtClean="0"/>
              <a:pPr/>
              <a:t>113</a:t>
            </a:fld>
            <a:endParaRPr lang="en-US" dirty="0"/>
          </a:p>
        </p:txBody>
      </p:sp>
    </p:spTree>
    <p:extLst>
      <p:ext uri="{BB962C8B-B14F-4D97-AF65-F5344CB8AC3E}">
        <p14:creationId xmlns:p14="http://schemas.microsoft.com/office/powerpoint/2010/main" val="2288446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C504D2-8098-9544-8E4A-A31962B627F1}" type="slidenum">
              <a:rPr lang="en-US" smtClean="0"/>
              <a:pPr/>
              <a:t>114</a:t>
            </a:fld>
            <a:endParaRPr lang="en-US" dirty="0"/>
          </a:p>
        </p:txBody>
      </p:sp>
    </p:spTree>
    <p:extLst>
      <p:ext uri="{BB962C8B-B14F-4D97-AF65-F5344CB8AC3E}">
        <p14:creationId xmlns:p14="http://schemas.microsoft.com/office/powerpoint/2010/main" val="2771200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C1EC8E29-3FE9-4AD5-86CB-947EC3AAE2DF}" type="slidenum">
              <a:rPr lang="en-US" altLang="en-US" sz="1200">
                <a:latin typeface="Times New Roman" pitchFamily="18" charset="0"/>
              </a:rPr>
              <a:pPr/>
              <a:t>116</a:t>
            </a:fld>
            <a:endParaRPr lang="en-US" altLang="en-US" sz="1200" dirty="0">
              <a:latin typeface="Times New Roman" pitchFamily="18" charset="0"/>
            </a:endParaRPr>
          </a:p>
        </p:txBody>
      </p:sp>
      <p:sp>
        <p:nvSpPr>
          <p:cNvPr id="5837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58371" name="Rectangle 3"/>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Checklists do not reflect developmental—indicates only presence or lack of a trait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47D7ED3D-E1D0-4423-87A4-CD9CFDE59FFE}" type="slidenum">
              <a:rPr lang="en-US" altLang="en-US" sz="1200">
                <a:latin typeface="Times New Roman" pitchFamily="18" charset="0"/>
              </a:rPr>
              <a:pPr/>
              <a:t>122</a:t>
            </a:fld>
            <a:endParaRPr lang="en-US" altLang="en-US" sz="1200" dirty="0">
              <a:latin typeface="Times New Roman" pitchFamily="18" charset="0"/>
            </a:endParaRPr>
          </a:p>
        </p:txBody>
      </p:sp>
      <p:sp>
        <p:nvSpPr>
          <p:cNvPr id="3174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31747" name="Rectangle 3"/>
          <p:cNvSpPr>
            <a:spLocks noGrp="1" noChangeArrowheads="1"/>
          </p:cNvSpPr>
          <p:nvPr>
            <p:ph type="body" idx="1"/>
          </p:nvPr>
        </p:nvSpPr>
        <p:spPr/>
        <p:txBody>
          <a:bodyPr/>
          <a:lstStyle/>
          <a:p>
            <a:pPr eaLnBrk="1" hangingPunct="1">
              <a:defRPr/>
            </a:pPr>
            <a:r>
              <a:rPr lang="en-US" dirty="0" smtClean="0"/>
              <a:t>An overall judgment. Generally speaking, not recommended for classroom use because of diagnostic limitations.  If our goal is to give students feedback on performance, the more specific, the better.</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B54A795D-F02C-4CBD-9C80-9F7A22492F59}" type="slidenum">
              <a:rPr lang="en-US" altLang="en-US" sz="1200">
                <a:latin typeface="Times New Roman" pitchFamily="18" charset="0"/>
              </a:rPr>
              <a:pPr/>
              <a:t>125</a:t>
            </a:fld>
            <a:endParaRPr lang="en-US" altLang="en-US" sz="1200" dirty="0">
              <a:latin typeface="Times New Roman" pitchFamily="18" charset="0"/>
            </a:endParaRPr>
          </a:p>
        </p:txBody>
      </p:sp>
      <p:sp>
        <p:nvSpPr>
          <p:cNvPr id="3277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32771" name="Rectangle 3"/>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Analytic and holistic can be combined—sum of analytical scores =integration or holistic score.</a:t>
            </a:r>
          </a:p>
          <a:p>
            <a:pPr eaLnBrk="1" hangingPunct="1"/>
            <a:r>
              <a:rPr lang="en-US" altLang="en-US" dirty="0" smtClean="0">
                <a:latin typeface="Times New Roman" pitchFamily="18" charset="0"/>
                <a:ea typeface="ＭＳ Ｐゴシック" pitchFamily="34" charset="-128"/>
              </a:rPr>
              <a:t>Or add scores and take average for holistic representation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42FF308A-426E-4AAA-9C78-462C745E63BD}" type="slidenum">
              <a:rPr lang="en-US" altLang="en-US" sz="1200">
                <a:latin typeface="Times New Roman" pitchFamily="18" charset="0"/>
              </a:rPr>
              <a:pPr/>
              <a:t>126</a:t>
            </a:fld>
            <a:endParaRPr lang="en-US" altLang="en-US" sz="1200" dirty="0">
              <a:latin typeface="Times New Roman" pitchFamily="18" charset="0"/>
            </a:endParaRPr>
          </a:p>
        </p:txBody>
      </p:sp>
      <p:sp>
        <p:nvSpPr>
          <p:cNvPr id="11161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11619" name="Rectangle 3"/>
          <p:cNvSpPr>
            <a:spLocks noGrp="1" noChangeArrowheads="1"/>
          </p:cNvSpPr>
          <p:nvPr>
            <p:ph type="body" idx="1"/>
          </p:nvPr>
        </p:nvSpPr>
        <p:spPr/>
        <p:txBody>
          <a:bodyPr/>
          <a:lstStyle/>
          <a:p>
            <a:pPr eaLnBrk="1" hangingPunct="1">
              <a:defRPr/>
            </a:pPr>
            <a:r>
              <a:rPr lang="en-US" dirty="0" smtClean="0"/>
              <a:t>See Slide #30</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A21A9667-4B13-4C3B-81B1-D4A261CBF8E2}" type="slidenum">
              <a:rPr lang="en-US" altLang="en-US" sz="1200">
                <a:latin typeface="Times New Roman" pitchFamily="18" charset="0"/>
              </a:rPr>
              <a:pPr/>
              <a:t>127</a:t>
            </a:fld>
            <a:endParaRPr lang="en-US" altLang="en-US" sz="1200" dirty="0">
              <a:latin typeface="Times New Roman" pitchFamily="18" charset="0"/>
            </a:endParaRPr>
          </a:p>
        </p:txBody>
      </p:sp>
      <p:sp>
        <p:nvSpPr>
          <p:cNvPr id="819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195" name="Rectangle 3"/>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This is the other extreme of too many task-specific rubrics.</a:t>
            </a:r>
          </a:p>
          <a:p>
            <a:pPr eaLnBrk="1" hangingPunct="1"/>
            <a:r>
              <a:rPr lang="en-US" altLang="en-US" dirty="0" smtClean="0">
                <a:latin typeface="Times New Roman" pitchFamily="18" charset="0"/>
                <a:ea typeface="ＭＳ Ｐゴシック" pitchFamily="34" charset="-128"/>
              </a:rPr>
              <a:t>A project rubric should not be used to assess everything from a digital montage to a PowerPoint presentation on market economics.  Yet, there are excellent resources available for you to adapt.</a:t>
            </a:r>
          </a:p>
          <a:p>
            <a:pPr eaLnBrk="1" hangingPunct="1"/>
            <a:r>
              <a:rPr lang="en-US" altLang="en-US" dirty="0" smtClean="0">
                <a:latin typeface="Times New Roman" pitchFamily="18" charset="0"/>
                <a:ea typeface="ＭＳ Ｐゴシック" pitchFamily="34" charset="-128"/>
              </a:rPr>
              <a:t>Evaluate the resources available on the Web—don</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t just use one because it is </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free</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 and don</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t think because it</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s in a textbook that it is good!</a:t>
            </a:r>
          </a:p>
          <a:p>
            <a:pPr eaLnBrk="1" hangingPunct="1"/>
            <a:r>
              <a:rPr lang="en-US" altLang="en-US" dirty="0" smtClean="0">
                <a:latin typeface="Times New Roman" pitchFamily="18" charset="0"/>
                <a:ea typeface="ＭＳ Ｐゴシック" pitchFamily="34" charset="-128"/>
              </a:rPr>
              <a:t>Find the middle ground—a template that you can adjust and tweak according to the specifications of a given task.</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69B99456-EE4D-46D1-9B5D-434CB544D7B6}" type="slidenum">
              <a:rPr lang="en-US" altLang="en-US" sz="1200">
                <a:latin typeface="Times New Roman" pitchFamily="18" charset="0"/>
              </a:rPr>
              <a:pPr/>
              <a:t>128</a:t>
            </a:fld>
            <a:endParaRPr lang="en-US" altLang="en-US" sz="1200" dirty="0">
              <a:latin typeface="Times New Roman" pitchFamily="18" charset="0"/>
            </a:endParaRPr>
          </a:p>
        </p:txBody>
      </p:sp>
      <p:sp>
        <p:nvSpPr>
          <p:cNvPr id="3481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34819" name="Rectangle 3"/>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This includes educational jargon! Avoid sole adjective descriptors such as </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inadequate</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 and avoid adjectives of </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averageness</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—below, above.  The lowest score should describe what a novice, not </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bad</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 performance looks like.</a:t>
            </a:r>
          </a:p>
          <a:p>
            <a:pPr eaLnBrk="1" hangingPunct="1"/>
            <a:r>
              <a:rPr lang="en-US" altLang="en-US" dirty="0" smtClean="0">
                <a:latin typeface="Times New Roman" pitchFamily="18" charset="0"/>
                <a:ea typeface="ＭＳ Ｐゴシック" pitchFamily="34" charset="-128"/>
              </a:rPr>
              <a:t>Wordiness—often happens when groups devise—includes a little something for everyone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separate, discreet events,</a:t>
            </a:r>
            <a:r>
              <a:rPr lang="en-US" baseline="0" dirty="0" smtClean="0"/>
              <a:t> but work together to create a strong instructional process.</a:t>
            </a:r>
            <a:endParaRPr lang="en-US" dirty="0"/>
          </a:p>
        </p:txBody>
      </p:sp>
      <p:sp>
        <p:nvSpPr>
          <p:cNvPr id="4" name="Slide Number Placeholder 3"/>
          <p:cNvSpPr>
            <a:spLocks noGrp="1"/>
          </p:cNvSpPr>
          <p:nvPr>
            <p:ph type="sldNum" sz="quarter" idx="10"/>
          </p:nvPr>
        </p:nvSpPr>
        <p:spPr/>
        <p:txBody>
          <a:bodyPr/>
          <a:lstStyle/>
          <a:p>
            <a:fld id="{9179F379-4ADA-4EBB-BACC-BD6CFE466392}" type="slidenum">
              <a:rPr lang="en-US" smtClean="0"/>
              <a:pPr/>
              <a:t>6</a:t>
            </a:fld>
            <a:endParaRPr lang="en-US" dirty="0"/>
          </a:p>
        </p:txBody>
      </p:sp>
    </p:spTree>
    <p:extLst>
      <p:ext uri="{BB962C8B-B14F-4D97-AF65-F5344CB8AC3E}">
        <p14:creationId xmlns:p14="http://schemas.microsoft.com/office/powerpoint/2010/main" val="23128018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0D375A3E-7BCC-49D4-BEA0-D57443180149}" type="slidenum">
              <a:rPr lang="en-US" altLang="en-US" sz="1200">
                <a:latin typeface="Times New Roman" pitchFamily="18" charset="0"/>
              </a:rPr>
              <a:pPr/>
              <a:t>129</a:t>
            </a:fld>
            <a:endParaRPr lang="en-US" altLang="en-US" sz="1200" dirty="0">
              <a:latin typeface="Times New Roman" pitchFamily="18" charset="0"/>
            </a:endParaRPr>
          </a:p>
        </p:txBody>
      </p:sp>
      <p:sp>
        <p:nvSpPr>
          <p:cNvPr id="5939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59395" name="Rectangle 3"/>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What</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s important? </a:t>
            </a:r>
            <a:endParaRPr lang="en-US" altLang="en-US" dirty="0" smtClean="0">
              <a:latin typeface="Times New Roman" pitchFamily="18" charset="0"/>
              <a:ea typeface="ＭＳ Ｐゴシック" pitchFamily="3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B5B8100A-C47D-405B-86B6-E66A62C2A6A6}" type="slidenum">
              <a:rPr lang="en-US" altLang="en-US" sz="1200">
                <a:latin typeface="Times New Roman" pitchFamily="18" charset="0"/>
              </a:rPr>
              <a:pPr/>
              <a:t>130</a:t>
            </a:fld>
            <a:endParaRPr lang="en-US" altLang="en-US" sz="1200" dirty="0">
              <a:latin typeface="Times New Roman" pitchFamily="18" charset="0"/>
            </a:endParaRPr>
          </a:p>
        </p:txBody>
      </p:sp>
      <p:sp>
        <p:nvSpPr>
          <p:cNvPr id="20482"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20483" name="Rectangle 3"/>
          <p:cNvSpPr>
            <a:spLocks noGrp="1" noChangeArrowheads="1"/>
          </p:cNvSpPr>
          <p:nvPr>
            <p:ph type="body" idx="1"/>
          </p:nvPr>
        </p:nvSpPr>
        <p:spPr/>
        <p:txBody>
          <a:bodyPr/>
          <a:lstStyle/>
          <a:p>
            <a:pPr eaLnBrk="1" hangingPunct="1">
              <a:defRPr/>
            </a:pPr>
            <a:r>
              <a:rPr lang="en-US" dirty="0" smtClean="0"/>
              <a:t>Not so much an issue of diction as describing the concrete behaviors and evidence of critical thinking</a:t>
            </a:r>
          </a:p>
          <a:p>
            <a:pPr eaLnBrk="1" hangingPunct="1">
              <a:defRPr/>
            </a:pPr>
            <a:r>
              <a:rPr lang="en-US" dirty="0" smtClean="0"/>
              <a:t>Creativity= uses ideas from others (Developing), modifies ideas implemented by others (Basic), composition is self-generated (Proficient), composition is unique and imaginative(Advanced)--Myra</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B686F765-37C7-44E1-9F27-C54466C93E1D}" type="slidenum">
              <a:rPr lang="en-US" altLang="en-US" sz="1200">
                <a:latin typeface="Times New Roman" pitchFamily="18" charset="0"/>
              </a:rPr>
              <a:pPr/>
              <a:t>131</a:t>
            </a:fld>
            <a:endParaRPr lang="en-US" altLang="en-US" sz="1200" dirty="0">
              <a:latin typeface="Times New Roman" pitchFamily="18" charset="0"/>
            </a:endParaRPr>
          </a:p>
        </p:txBody>
      </p:sp>
      <p:sp>
        <p:nvSpPr>
          <p:cNvPr id="2253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22531" name="Rectangle 3"/>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Actual traits that constitute good or poor persuasion, problem-solving.</a:t>
            </a:r>
          </a:p>
          <a:p>
            <a:pPr eaLnBrk="1" hangingPunct="1"/>
            <a:r>
              <a:rPr lang="en-US" altLang="en-US" dirty="0" smtClean="0">
                <a:latin typeface="Times New Roman" pitchFamily="18" charset="0"/>
                <a:ea typeface="ＭＳ Ｐゴシック" pitchFamily="34" charset="-128"/>
              </a:rPr>
              <a:t>Be careful not to bury criteria—here is where some people find that their rubrics do not match their expectations—be sure that the descriptor is not a criterion and vice versa</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E203358E-B42F-4236-83EE-4FB4F8951176}" type="slidenum">
              <a:rPr lang="en-US" altLang="en-US" sz="1200">
                <a:latin typeface="Times New Roman" pitchFamily="18" charset="0"/>
              </a:rPr>
              <a:pPr/>
              <a:t>132</a:t>
            </a:fld>
            <a:endParaRPr lang="en-US" altLang="en-US" sz="1200" dirty="0">
              <a:latin typeface="Times New Roman" pitchFamily="18" charset="0"/>
            </a:endParaRPr>
          </a:p>
        </p:txBody>
      </p:sp>
      <p:sp>
        <p:nvSpPr>
          <p:cNvPr id="35842"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35843" name="Rectangle 3"/>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4 or 6 recommended</a:t>
            </a:r>
          </a:p>
          <a:p>
            <a:pPr eaLnBrk="1" hangingPunct="1"/>
            <a:r>
              <a:rPr lang="en-US" altLang="en-US" dirty="0" smtClean="0">
                <a:latin typeface="Times New Roman" pitchFamily="18" charset="0"/>
                <a:ea typeface="ＭＳ Ｐゴシック" pitchFamily="34" charset="-128"/>
              </a:rPr>
              <a:t>Even recommended for delineating proficiency---Unless you want an equivocal position.</a:t>
            </a:r>
          </a:p>
          <a:p>
            <a:pPr eaLnBrk="1" hangingPunct="1"/>
            <a:r>
              <a:rPr lang="en-US" altLang="en-US" dirty="0" smtClean="0">
                <a:latin typeface="Times New Roman" pitchFamily="18" charset="0"/>
                <a:ea typeface="ＭＳ Ｐゴシック" pitchFamily="34" charset="-128"/>
              </a:rPr>
              <a:t>Even number requires a decision between almost there and </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barebones.</a:t>
            </a:r>
            <a:r>
              <a:rPr lang="ja-JP" altLang="en-US" smtClean="0">
                <a:latin typeface="Arial" pitchFamily="34" charset="0"/>
                <a:ea typeface="ＭＳ Ｐゴシック" pitchFamily="34" charset="-128"/>
              </a:rPr>
              <a:t>”</a:t>
            </a:r>
            <a:endParaRPr lang="en-US" altLang="ja-JP" dirty="0" smtClean="0">
              <a:latin typeface="Times New Roman" pitchFamily="18" charset="0"/>
              <a:ea typeface="ＭＳ Ｐゴシック" pitchFamily="34" charset="-128"/>
            </a:endParaRPr>
          </a:p>
          <a:p>
            <a:pPr eaLnBrk="1" hangingPunct="1"/>
            <a:r>
              <a:rPr lang="en-US" altLang="en-US" dirty="0" smtClean="0">
                <a:latin typeface="Times New Roman" pitchFamily="18" charset="0"/>
                <a:ea typeface="ＭＳ Ｐゴシック" pitchFamily="34" charset="-128"/>
              </a:rPr>
              <a:t>No implied levels.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760836A3-7627-4351-83B4-5ED2DA949D6E}" type="slidenum">
              <a:rPr lang="en-US" altLang="en-US" sz="1200">
                <a:latin typeface="Times New Roman" pitchFamily="18" charset="0"/>
              </a:rPr>
              <a:pPr/>
              <a:t>133</a:t>
            </a:fld>
            <a:endParaRPr lang="en-US" altLang="en-US" sz="1200" dirty="0">
              <a:latin typeface="Times New Roman" pitchFamily="18" charset="0"/>
            </a:endParaRPr>
          </a:p>
        </p:txBody>
      </p:sp>
      <p:sp>
        <p:nvSpPr>
          <p:cNvPr id="51202"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51203" name="Rectangle 3"/>
          <p:cNvSpPr>
            <a:spLocks noGrp="1" noChangeArrowheads="1"/>
          </p:cNvSpPr>
          <p:nvPr>
            <p:ph type="body" idx="1"/>
          </p:nvPr>
        </p:nvSpPr>
        <p:spPr/>
        <p:txBody>
          <a:bodyPr/>
          <a:lstStyle/>
          <a:p>
            <a:pPr eaLnBrk="1" hangingPunct="1">
              <a:defRPr/>
            </a:pPr>
            <a:r>
              <a:rPr lang="en-US" dirty="0" smtClean="0"/>
              <a:t>You may also want students to self-assess and even use highlighters to document their claims.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661245FE-AFD2-445E-AEBD-2681438AD7EE}" type="slidenum">
              <a:rPr lang="en-US" altLang="en-US" sz="1200">
                <a:latin typeface="Times New Roman" pitchFamily="18" charset="0"/>
              </a:rPr>
              <a:pPr/>
              <a:t>134</a:t>
            </a:fld>
            <a:endParaRPr lang="en-US" altLang="en-US" sz="1200" dirty="0">
              <a:latin typeface="Times New Roman" pitchFamily="18" charset="0"/>
            </a:endParaRPr>
          </a:p>
        </p:txBody>
      </p:sp>
      <p:sp>
        <p:nvSpPr>
          <p:cNvPr id="2662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26627" name="Rectangle 3"/>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In their hands at beginning.</a:t>
            </a:r>
          </a:p>
          <a:p>
            <a:pPr eaLnBrk="1" hangingPunct="1"/>
            <a:r>
              <a:rPr lang="en-US" altLang="en-US" dirty="0" smtClean="0">
                <a:latin typeface="Times New Roman" pitchFamily="18" charset="0"/>
                <a:ea typeface="ＭＳ Ｐゴシック" pitchFamily="34" charset="-128"/>
              </a:rPr>
              <a:t>Use as revision tool.</a:t>
            </a:r>
          </a:p>
          <a:p>
            <a:pPr eaLnBrk="1" hangingPunct="1"/>
            <a:r>
              <a:rPr lang="en-US" altLang="en-US" dirty="0" smtClean="0">
                <a:latin typeface="Times New Roman" pitchFamily="18" charset="0"/>
                <a:ea typeface="ＭＳ Ｐゴシック" pitchFamily="34" charset="-128"/>
              </a:rPr>
              <a:t>Give a quiz (Veronika!)</a:t>
            </a:r>
          </a:p>
          <a:p>
            <a:pPr eaLnBrk="1" hangingPunct="1"/>
            <a:r>
              <a:rPr lang="en-US" altLang="en-US" dirty="0" smtClean="0">
                <a:latin typeface="Times New Roman" pitchFamily="18" charset="0"/>
                <a:ea typeface="ＭＳ Ｐゴシック" pitchFamily="34" charset="-128"/>
              </a:rPr>
              <a:t>Add self-assess column and defense piece or use as revision activity—highlight where it is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4A45C61F-F747-454C-932E-EB8FF2178A84}" type="slidenum">
              <a:rPr lang="en-US" altLang="en-US" sz="1200">
                <a:latin typeface="Times New Roman" pitchFamily="18" charset="0"/>
              </a:rPr>
              <a:pPr/>
              <a:t>135</a:t>
            </a:fld>
            <a:endParaRPr lang="en-US" altLang="en-US" sz="1200" dirty="0">
              <a:latin typeface="Times New Roman" pitchFamily="18" charset="0"/>
            </a:endParaRPr>
          </a:p>
        </p:txBody>
      </p:sp>
      <p:sp>
        <p:nvSpPr>
          <p:cNvPr id="49154" name="Rectangle 1026"/>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49155" name="Rectangle 1027"/>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Have students list criteria for </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What Counts.</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  Prompt them to think about any criteria they have missed and add them yourself.  After class, combine criteria—create categories, making sure not to bury criteria that you want to emphasize.</a:t>
            </a:r>
            <a:endParaRPr lang="en-US" altLang="en-US" dirty="0" smtClean="0">
              <a:latin typeface="Times New Roman" pitchFamily="18" charset="0"/>
              <a:ea typeface="ＭＳ Ｐゴシック" pitchFamily="34"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52A89C4A-6975-4808-AB2C-6C28274CBE12}" type="slidenum">
              <a:rPr lang="en-US" altLang="en-US" sz="1200">
                <a:latin typeface="Times New Roman" pitchFamily="18" charset="0"/>
              </a:rPr>
              <a:pPr/>
              <a:t>137</a:t>
            </a:fld>
            <a:endParaRPr lang="en-US" altLang="en-US" sz="1200" dirty="0">
              <a:latin typeface="Times New Roman" pitchFamily="18" charset="0"/>
            </a:endParaRPr>
          </a:p>
        </p:txBody>
      </p:sp>
      <p:sp>
        <p:nvSpPr>
          <p:cNvPr id="9421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94211" name="Rectangle 3"/>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See </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cookie</a:t>
            </a:r>
            <a:r>
              <a:rPr lang="ja-JP" altLang="en-US" smtClean="0">
                <a:latin typeface="Arial" pitchFamily="34" charset="0"/>
                <a:ea typeface="ＭＳ Ｐゴシック" pitchFamily="34" charset="-128"/>
              </a:rPr>
              <a:t>”</a:t>
            </a:r>
            <a:endParaRPr lang="en-US" altLang="en-US" dirty="0" smtClean="0">
              <a:latin typeface="Times New Roman" pitchFamily="18" charset="0"/>
              <a:ea typeface="ＭＳ Ｐゴシック" pitchFamily="3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4426253A-893E-469A-8B16-A70509305938}" type="slidenum">
              <a:rPr lang="en-US" altLang="en-US" sz="1200">
                <a:latin typeface="Times New Roman" pitchFamily="18" charset="0"/>
              </a:rPr>
              <a:pPr/>
              <a:t>138</a:t>
            </a:fld>
            <a:endParaRPr lang="en-US" altLang="en-US" sz="1200" dirty="0">
              <a:latin typeface="Times New Roman" pitchFamily="18" charset="0"/>
            </a:endParaRPr>
          </a:p>
        </p:txBody>
      </p:sp>
      <p:sp>
        <p:nvSpPr>
          <p:cNvPr id="11059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10595" name="Rectangle 3"/>
          <p:cNvSpPr>
            <a:spLocks noGrp="1" noChangeArrowheads="1"/>
          </p:cNvSpPr>
          <p:nvPr>
            <p:ph type="body" idx="1"/>
          </p:nvPr>
        </p:nvSpPr>
        <p:spPr/>
        <p:txBody>
          <a:bodyPr/>
          <a:lstStyle/>
          <a:p>
            <a:pPr eaLnBrk="1" hangingPunct="1">
              <a:defRPr/>
            </a:pPr>
            <a:r>
              <a:rPr lang="en-US" dirty="0" smtClean="0"/>
              <a:t>Eliminate criteria that do not reflect your assignment.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BEF0CBCC-46B6-422A-9359-154ECE1A398C}" type="slidenum">
              <a:rPr lang="en-US" altLang="en-US" sz="1200">
                <a:latin typeface="Times New Roman" pitchFamily="18" charset="0"/>
              </a:rPr>
              <a:pPr/>
              <a:t>141</a:t>
            </a:fld>
            <a:endParaRPr lang="en-US" altLang="en-US" sz="1200" dirty="0">
              <a:latin typeface="Times New Roman" pitchFamily="18" charset="0"/>
            </a:endParaRPr>
          </a:p>
        </p:txBody>
      </p:sp>
      <p:sp>
        <p:nvSpPr>
          <p:cNvPr id="11469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14691" name="Rectangle 3"/>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Content criteria repeats phrasing on assignment sheet.</a:t>
            </a:r>
          </a:p>
          <a:p>
            <a:pPr eaLnBrk="1" hangingPunct="1"/>
            <a:r>
              <a:rPr lang="en-US" altLang="en-US" dirty="0" smtClean="0">
                <a:latin typeface="Times New Roman" pitchFamily="18" charset="0"/>
                <a:ea typeface="ＭＳ Ｐゴシック" pitchFamily="34" charset="-128"/>
              </a:rPr>
              <a:t>Comments allows teacher to </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justify</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 any score not a </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4.</a:t>
            </a:r>
            <a:r>
              <a:rPr lang="ja-JP" altLang="en-US" smtClean="0">
                <a:latin typeface="Arial" pitchFamily="34" charset="0"/>
                <a:ea typeface="ＭＳ Ｐゴシック" pitchFamily="34" charset="-128"/>
              </a:rPr>
              <a:t>”</a:t>
            </a:r>
            <a:r>
              <a:rPr lang="en-US" altLang="ja-JP" dirty="0" smtClean="0">
                <a:latin typeface="Times New Roman" pitchFamily="18" charset="0"/>
                <a:ea typeface="ＭＳ Ｐゴシック" pitchFamily="34" charset="-128"/>
              </a:rPr>
              <a:t>  </a:t>
            </a:r>
            <a:endParaRPr lang="en-US" altLang="en-US" dirty="0" smtClean="0">
              <a:latin typeface="Times New Roman" pitchFamily="18"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6F8639-E1A1-4F95-8563-65747C14C020}" type="slidenum">
              <a:rPr lang="en-US"/>
              <a:pPr/>
              <a:t>7</a:t>
            </a:fld>
            <a:endParaRPr lang="en-US" dirty="0"/>
          </a:p>
        </p:txBody>
      </p:sp>
      <p:sp>
        <p:nvSpPr>
          <p:cNvPr id="717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171"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717B3A11-69B5-46AE-8FE4-7209B277CF29}" type="slidenum">
              <a:rPr lang="en-US" altLang="en-US" sz="1200">
                <a:latin typeface="Times New Roman" pitchFamily="18" charset="0"/>
              </a:rPr>
              <a:pPr/>
              <a:t>144</a:t>
            </a:fld>
            <a:endParaRPr lang="en-US" altLang="en-US" sz="1200" dirty="0">
              <a:latin typeface="Times New Roman" pitchFamily="18" charset="0"/>
            </a:endParaRPr>
          </a:p>
        </p:txBody>
      </p:sp>
      <p:sp>
        <p:nvSpPr>
          <p:cNvPr id="1126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1267" name="Rectangle 3"/>
          <p:cNvSpPr>
            <a:spLocks noGrp="1" noChangeArrowheads="1"/>
          </p:cNvSpPr>
          <p:nvPr>
            <p:ph type="body" idx="1"/>
          </p:nvPr>
        </p:nvSpPr>
        <p:spPr/>
        <p:txBody>
          <a:bodyPr/>
          <a:lstStyle/>
          <a:p>
            <a:pPr eaLnBrk="1" hangingPunct="1"/>
            <a:r>
              <a:rPr lang="en-US" altLang="en-US" dirty="0" smtClean="0">
                <a:latin typeface="Times New Roman" pitchFamily="18" charset="0"/>
                <a:ea typeface="ＭＳ Ｐゴシック" pitchFamily="34" charset="-128"/>
              </a:rPr>
              <a:t>The content is the meat of the project—what are the requirements for successful content for a lab report in science, a pen and ink portrait, a character sketch, a PowerPoint presentation, a math problem?</a:t>
            </a:r>
          </a:p>
          <a:p>
            <a:pPr eaLnBrk="1" hangingPunct="1"/>
            <a:r>
              <a:rPr lang="en-US" altLang="en-US" dirty="0" smtClean="0">
                <a:latin typeface="Times New Roman" pitchFamily="18" charset="0"/>
                <a:ea typeface="ＭＳ Ｐゴシック" pitchFamily="34" charset="-128"/>
              </a:rPr>
              <a:t>Brainstorm other adjectives that specifically describe what you expect of ANY content.  </a:t>
            </a:r>
          </a:p>
          <a:p>
            <a:pPr eaLnBrk="1" hangingPunct="1"/>
            <a:r>
              <a:rPr lang="en-US" altLang="en-US" dirty="0" smtClean="0">
                <a:latin typeface="Times New Roman" pitchFamily="18" charset="0"/>
                <a:ea typeface="ＭＳ Ｐゴシック" pitchFamily="34" charset="-128"/>
              </a:rPr>
              <a:t>Now use these as a bank from which to draw and insert them in your template.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Testing </a:t>
            </a:r>
            <a:r>
              <a:rPr lang="en-US" sz="1200" b="0" i="0" kern="1200" dirty="0" smtClean="0">
                <a:solidFill>
                  <a:schemeClr val="tx1"/>
                </a:solidFill>
                <a:effectLst/>
                <a:latin typeface="+mn-lt"/>
                <a:ea typeface="+mn-ea"/>
                <a:cs typeface="+mn-cs"/>
              </a:rPr>
              <a:t>is a small part of assessment. It needs to be part of the picture. Many people who are anti-testing end up sounding anti-evaluation and anti-measurement. A good test has a role to play. The language that we like to use is, it's an audit. It's a snapshot</a:t>
            </a:r>
            <a:r>
              <a:rPr lang="en-US"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You want more than a snapshot</a:t>
            </a:r>
            <a:r>
              <a:rPr lang="en-US" sz="1200" b="0" i="0" kern="1200" dirty="0" smtClean="0">
                <a:solidFill>
                  <a:schemeClr val="tx1"/>
                </a:solidFill>
                <a:effectLst/>
                <a:latin typeface="+mn-lt"/>
                <a:ea typeface="+mn-ea"/>
                <a:cs typeface="+mn-cs"/>
              </a:rPr>
              <a:t>, you</a:t>
            </a:r>
            <a:r>
              <a:rPr lang="en-US" sz="1200" b="0" i="0" kern="1200" baseline="0" dirty="0" smtClean="0">
                <a:solidFill>
                  <a:schemeClr val="tx1"/>
                </a:solidFill>
                <a:effectLst/>
                <a:latin typeface="+mn-lt"/>
                <a:ea typeface="+mn-ea"/>
                <a:cs typeface="+mn-cs"/>
              </a:rPr>
              <a:t> want lots of snapshots,</a:t>
            </a:r>
            <a:r>
              <a:rPr lang="en-US" sz="1200" b="0" i="0" kern="120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you want a whole family </a:t>
            </a:r>
            <a:r>
              <a:rPr lang="en-US" sz="1200" b="0" i="0" kern="1200" dirty="0" smtClean="0">
                <a:solidFill>
                  <a:schemeClr val="tx1"/>
                </a:solidFill>
                <a:effectLst/>
                <a:latin typeface="+mn-lt"/>
                <a:ea typeface="+mn-ea"/>
                <a:cs typeface="+mn-cs"/>
              </a:rPr>
              <a:t>album, a movie. </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179F379-4ADA-4EBB-BACC-BD6CFE466392}" type="slidenum">
              <a:rPr lang="en-US" smtClean="0"/>
              <a:pPr/>
              <a:t>9</a:t>
            </a:fld>
            <a:endParaRPr lang="en-US" dirty="0"/>
          </a:p>
        </p:txBody>
      </p:sp>
    </p:spTree>
    <p:extLst>
      <p:ext uri="{BB962C8B-B14F-4D97-AF65-F5344CB8AC3E}">
        <p14:creationId xmlns:p14="http://schemas.microsoft.com/office/powerpoint/2010/main" val="1492608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Before you decide exactly what you're going to do with them, if you achieve your objective, what does it look like? What's the evidence that they got it? What's the evidence that they can now do it, whatever the "it" is? So you have to think about how it's going to end up, what it's going to look like. And then that ripples back into your design, what activities will get you there. What teaching moves will get you there?</a:t>
            </a:r>
            <a:endParaRPr lang="en-US" dirty="0"/>
          </a:p>
        </p:txBody>
      </p:sp>
      <p:sp>
        <p:nvSpPr>
          <p:cNvPr id="4" name="Slide Number Placeholder 3"/>
          <p:cNvSpPr>
            <a:spLocks noGrp="1"/>
          </p:cNvSpPr>
          <p:nvPr>
            <p:ph type="sldNum" sz="quarter" idx="10"/>
          </p:nvPr>
        </p:nvSpPr>
        <p:spPr/>
        <p:txBody>
          <a:bodyPr/>
          <a:lstStyle/>
          <a:p>
            <a:fld id="{9179F379-4ADA-4EBB-BACC-BD6CFE466392}" type="slidenum">
              <a:rPr lang="en-US" smtClean="0"/>
              <a:pPr/>
              <a:t>10</a:t>
            </a:fld>
            <a:endParaRPr lang="en-US" dirty="0"/>
          </a:p>
        </p:txBody>
      </p:sp>
    </p:spTree>
    <p:extLst>
      <p:ext uri="{BB962C8B-B14F-4D97-AF65-F5344CB8AC3E}">
        <p14:creationId xmlns:p14="http://schemas.microsoft.com/office/powerpoint/2010/main" val="1262881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a:t>
            </a:r>
            <a:r>
              <a:rPr lang="en-US" baseline="0" dirty="0" smtClean="0"/>
              <a:t> how you approach assessment in your classroom</a:t>
            </a:r>
          </a:p>
          <a:p>
            <a:r>
              <a:rPr lang="en-US" baseline="0" dirty="0" smtClean="0"/>
              <a:t>Consider bullet points just discussed</a:t>
            </a:r>
            <a:endParaRPr lang="en-US" dirty="0"/>
          </a:p>
        </p:txBody>
      </p:sp>
      <p:sp>
        <p:nvSpPr>
          <p:cNvPr id="4" name="Slide Number Placeholder 3"/>
          <p:cNvSpPr>
            <a:spLocks noGrp="1"/>
          </p:cNvSpPr>
          <p:nvPr>
            <p:ph type="sldNum" sz="quarter" idx="10"/>
          </p:nvPr>
        </p:nvSpPr>
        <p:spPr/>
        <p:txBody>
          <a:bodyPr/>
          <a:lstStyle/>
          <a:p>
            <a:fld id="{9179F379-4ADA-4EBB-BACC-BD6CFE466392}" type="slidenum">
              <a:rPr lang="en-US" smtClean="0"/>
              <a:pPr/>
              <a:t>17</a:t>
            </a:fld>
            <a:endParaRPr lang="en-US" dirty="0"/>
          </a:p>
        </p:txBody>
      </p:sp>
    </p:spTree>
    <p:extLst>
      <p:ext uri="{BB962C8B-B14F-4D97-AF65-F5344CB8AC3E}">
        <p14:creationId xmlns:p14="http://schemas.microsoft.com/office/powerpoint/2010/main" val="1921776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 xmlns:ma14="http://schemas.microsoft.com/office/mac/drawingml/2011/main" val="1"/>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fld id="{41CAD7A8-B936-4AF5-AF5C-623543333662}" type="slidenum">
              <a:rPr lang="en-US" altLang="en-US" sz="1200"/>
              <a:pPr/>
              <a:t>34</a:t>
            </a:fld>
            <a:endParaRPr lang="en-US" altLang="en-US" sz="1200" dirty="0"/>
          </a:p>
        </p:txBody>
      </p:sp>
      <p:sp>
        <p:nvSpPr>
          <p:cNvPr id="7270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72707" name="Rectangle 3"/>
          <p:cNvSpPr>
            <a:spLocks noGrp="1" noChangeArrowheads="1"/>
          </p:cNvSpPr>
          <p:nvPr>
            <p:ph type="body" idx="1"/>
          </p:nvPr>
        </p:nvSpPr>
        <p:spPr/>
        <p:txBody>
          <a:bodyPr/>
          <a:lstStyle/>
          <a:p>
            <a:pPr eaLnBrk="1" hangingPunct="1">
              <a:defRPr/>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6"/>
          <p:cNvSpPr txBox="1">
            <a:spLocks noGrp="1" noChangeArrowheads="1"/>
          </p:cNvSpPr>
          <p:nvPr/>
        </p:nvSpPr>
        <p:spPr bwMode="auto">
          <a:xfrm>
            <a:off x="223242" y="8545286"/>
            <a:ext cx="3000375" cy="435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31" tIns="44066" rIns="88131" bIns="44066" anchor="b"/>
          <a:lstStyle>
            <a:lvl1pPr defTabSz="930275" eaLnBrk="0" hangingPunct="0">
              <a:defRPr sz="2400">
                <a:solidFill>
                  <a:schemeClr val="tx1"/>
                </a:solidFill>
                <a:latin typeface="Times New Roman" pitchFamily="18" charset="0"/>
              </a:defRPr>
            </a:lvl1pPr>
            <a:lvl2pPr marL="742950" indent="-285750" defTabSz="930275" eaLnBrk="0" hangingPunct="0">
              <a:defRPr sz="2400">
                <a:solidFill>
                  <a:schemeClr val="tx1"/>
                </a:solidFill>
                <a:latin typeface="Times New Roman" pitchFamily="18" charset="0"/>
              </a:defRPr>
            </a:lvl2pPr>
            <a:lvl3pPr marL="1143000" indent="-228600" defTabSz="930275" eaLnBrk="0" hangingPunct="0">
              <a:defRPr sz="2400">
                <a:solidFill>
                  <a:schemeClr val="tx1"/>
                </a:solidFill>
                <a:latin typeface="Times New Roman" pitchFamily="18" charset="0"/>
              </a:defRPr>
            </a:lvl3pPr>
            <a:lvl4pPr marL="1600200" indent="-228600" defTabSz="930275" eaLnBrk="0" hangingPunct="0">
              <a:defRPr sz="2400">
                <a:solidFill>
                  <a:schemeClr val="tx1"/>
                </a:solidFill>
                <a:latin typeface="Times New Roman" pitchFamily="18" charset="0"/>
              </a:defRPr>
            </a:lvl4pPr>
            <a:lvl5pPr marL="2057400" indent="-228600" defTabSz="930275" eaLnBrk="0" hangingPunct="0">
              <a:defRPr sz="2400">
                <a:solidFill>
                  <a:schemeClr val="tx1"/>
                </a:solidFill>
                <a:latin typeface="Times New Roman" pitchFamily="18" charset="0"/>
              </a:defRPr>
            </a:lvl5pPr>
            <a:lvl6pPr marL="2514600" indent="-228600" defTabSz="930275" eaLnBrk="0" fontAlgn="base" hangingPunct="0">
              <a:spcBef>
                <a:spcPct val="0"/>
              </a:spcBef>
              <a:spcAft>
                <a:spcPct val="0"/>
              </a:spcAft>
              <a:defRPr sz="2400">
                <a:solidFill>
                  <a:schemeClr val="tx1"/>
                </a:solidFill>
                <a:latin typeface="Times New Roman" pitchFamily="18" charset="0"/>
              </a:defRPr>
            </a:lvl6pPr>
            <a:lvl7pPr marL="2971800" indent="-228600" defTabSz="930275" eaLnBrk="0" fontAlgn="base" hangingPunct="0">
              <a:spcBef>
                <a:spcPct val="0"/>
              </a:spcBef>
              <a:spcAft>
                <a:spcPct val="0"/>
              </a:spcAft>
              <a:defRPr sz="2400">
                <a:solidFill>
                  <a:schemeClr val="tx1"/>
                </a:solidFill>
                <a:latin typeface="Times New Roman" pitchFamily="18" charset="0"/>
              </a:defRPr>
            </a:lvl7pPr>
            <a:lvl8pPr marL="3429000" indent="-228600" defTabSz="930275" eaLnBrk="0" fontAlgn="base" hangingPunct="0">
              <a:spcBef>
                <a:spcPct val="0"/>
              </a:spcBef>
              <a:spcAft>
                <a:spcPct val="0"/>
              </a:spcAft>
              <a:defRPr sz="2400">
                <a:solidFill>
                  <a:schemeClr val="tx1"/>
                </a:solidFill>
                <a:latin typeface="Times New Roman" pitchFamily="18" charset="0"/>
              </a:defRPr>
            </a:lvl8pPr>
            <a:lvl9pPr marL="3886200" indent="-228600" defTabSz="930275"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en-US" sz="1000" dirty="0"/>
              <a:t>© 2007 Educational Testing Service</a:t>
            </a:r>
          </a:p>
          <a:p>
            <a:pPr eaLnBrk="1" hangingPunct="1"/>
            <a:r>
              <a:rPr lang="en-US" altLang="en-US" sz="1000" dirty="0"/>
              <a:t>Assessment Training Institute</a:t>
            </a:r>
          </a:p>
          <a:p>
            <a:pPr eaLnBrk="1" hangingPunct="1"/>
            <a:r>
              <a:rPr lang="en-US" altLang="en-US" sz="1000" dirty="0"/>
              <a:t>www.ets.org/ati  503.228.3060</a:t>
            </a:r>
          </a:p>
        </p:txBody>
      </p:sp>
      <p:sp>
        <p:nvSpPr>
          <p:cNvPr id="126979" name="Rectangle 7"/>
          <p:cNvSpPr txBox="1">
            <a:spLocks noGrp="1" noChangeArrowheads="1"/>
          </p:cNvSpPr>
          <p:nvPr/>
        </p:nvSpPr>
        <p:spPr bwMode="auto">
          <a:xfrm>
            <a:off x="3857625" y="8710084"/>
            <a:ext cx="3000375" cy="43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31" tIns="44066" rIns="88131" bIns="44066" anchor="b"/>
          <a:lstStyle>
            <a:lvl1pPr defTabSz="930275" eaLnBrk="0" hangingPunct="0">
              <a:defRPr sz="2400">
                <a:solidFill>
                  <a:schemeClr val="tx1"/>
                </a:solidFill>
                <a:latin typeface="Times New Roman" pitchFamily="18" charset="0"/>
              </a:defRPr>
            </a:lvl1pPr>
            <a:lvl2pPr marL="742950" indent="-285750" defTabSz="930275" eaLnBrk="0" hangingPunct="0">
              <a:defRPr sz="2400">
                <a:solidFill>
                  <a:schemeClr val="tx1"/>
                </a:solidFill>
                <a:latin typeface="Times New Roman" pitchFamily="18" charset="0"/>
              </a:defRPr>
            </a:lvl2pPr>
            <a:lvl3pPr marL="1143000" indent="-228600" defTabSz="930275" eaLnBrk="0" hangingPunct="0">
              <a:defRPr sz="2400">
                <a:solidFill>
                  <a:schemeClr val="tx1"/>
                </a:solidFill>
                <a:latin typeface="Times New Roman" pitchFamily="18" charset="0"/>
              </a:defRPr>
            </a:lvl3pPr>
            <a:lvl4pPr marL="1600200" indent="-228600" defTabSz="930275" eaLnBrk="0" hangingPunct="0">
              <a:defRPr sz="2400">
                <a:solidFill>
                  <a:schemeClr val="tx1"/>
                </a:solidFill>
                <a:latin typeface="Times New Roman" pitchFamily="18" charset="0"/>
              </a:defRPr>
            </a:lvl4pPr>
            <a:lvl5pPr marL="2057400" indent="-228600" defTabSz="930275" eaLnBrk="0" hangingPunct="0">
              <a:defRPr sz="2400">
                <a:solidFill>
                  <a:schemeClr val="tx1"/>
                </a:solidFill>
                <a:latin typeface="Times New Roman" pitchFamily="18" charset="0"/>
              </a:defRPr>
            </a:lvl5pPr>
            <a:lvl6pPr marL="2514600" indent="-228600" defTabSz="930275" eaLnBrk="0" fontAlgn="base" hangingPunct="0">
              <a:spcBef>
                <a:spcPct val="0"/>
              </a:spcBef>
              <a:spcAft>
                <a:spcPct val="0"/>
              </a:spcAft>
              <a:defRPr sz="2400">
                <a:solidFill>
                  <a:schemeClr val="tx1"/>
                </a:solidFill>
                <a:latin typeface="Times New Roman" pitchFamily="18" charset="0"/>
              </a:defRPr>
            </a:lvl6pPr>
            <a:lvl7pPr marL="2971800" indent="-228600" defTabSz="930275" eaLnBrk="0" fontAlgn="base" hangingPunct="0">
              <a:spcBef>
                <a:spcPct val="0"/>
              </a:spcBef>
              <a:spcAft>
                <a:spcPct val="0"/>
              </a:spcAft>
              <a:defRPr sz="2400">
                <a:solidFill>
                  <a:schemeClr val="tx1"/>
                </a:solidFill>
                <a:latin typeface="Times New Roman" pitchFamily="18" charset="0"/>
              </a:defRPr>
            </a:lvl7pPr>
            <a:lvl8pPr marL="3429000" indent="-228600" defTabSz="930275" eaLnBrk="0" fontAlgn="base" hangingPunct="0">
              <a:spcBef>
                <a:spcPct val="0"/>
              </a:spcBef>
              <a:spcAft>
                <a:spcPct val="0"/>
              </a:spcAft>
              <a:defRPr sz="2400">
                <a:solidFill>
                  <a:schemeClr val="tx1"/>
                </a:solidFill>
                <a:latin typeface="Times New Roman" pitchFamily="18" charset="0"/>
              </a:defRPr>
            </a:lvl8pPr>
            <a:lvl9pPr marL="3886200" indent="-228600" defTabSz="930275" eaLnBrk="0" fontAlgn="base" hangingPunct="0">
              <a:spcBef>
                <a:spcPct val="0"/>
              </a:spcBef>
              <a:spcAft>
                <a:spcPct val="0"/>
              </a:spcAft>
              <a:defRPr sz="2400">
                <a:solidFill>
                  <a:schemeClr val="tx1"/>
                </a:solidFill>
                <a:latin typeface="Times New Roman" pitchFamily="18" charset="0"/>
              </a:defRPr>
            </a:lvl9pPr>
          </a:lstStyle>
          <a:p>
            <a:pPr algn="r" eaLnBrk="1" hangingPunct="1"/>
            <a:fld id="{690A87C0-848D-48D7-80D5-AC02A0D5A2D2}" type="slidenum">
              <a:rPr lang="en-US" altLang="en-US" sz="1200"/>
              <a:pPr algn="r" eaLnBrk="1" hangingPunct="1"/>
              <a:t>36</a:t>
            </a:fld>
            <a:endParaRPr lang="en-US" altLang="en-US" sz="1200" dirty="0"/>
          </a:p>
        </p:txBody>
      </p:sp>
      <p:sp>
        <p:nvSpPr>
          <p:cNvPr id="126980" name="Rectangle 2"/>
          <p:cNvSpPr>
            <a:spLocks noGrp="1" noRot="1" noChangeAspect="1" noChangeArrowheads="1" noTextEdit="1"/>
          </p:cNvSpPr>
          <p:nvPr>
            <p:ph type="sldImg"/>
          </p:nvPr>
        </p:nvSpPr>
        <p:spPr bwMode="auto">
          <a:xfrm>
            <a:off x="1106488" y="652463"/>
            <a:ext cx="4646612"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81" name="Rectangle 3"/>
          <p:cNvSpPr>
            <a:spLocks noGrp="1" noChangeArrowheads="1"/>
          </p:cNvSpPr>
          <p:nvPr>
            <p:ph type="body" idx="1"/>
          </p:nvPr>
        </p:nvSpPr>
        <p:spPr bwMode="auto">
          <a:xfrm>
            <a:off x="928688" y="4354286"/>
            <a:ext cx="5000625" cy="413657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131" tIns="44066" rIns="88131" bIns="44066" numCol="1" anchor="t" anchorCtr="0" compatLnSpc="1">
            <a:prstTxWarp prst="textNoShape">
              <a:avLst/>
            </a:prstTxWarp>
          </a:bodyPr>
          <a:lstStyle/>
          <a:p>
            <a:pPr eaLnBrk="1" hangingPunct="1"/>
            <a:r>
              <a:rPr lang="en-US" altLang="en-US" dirty="0" smtClean="0"/>
              <a:t>Making targets clear to students increases their achievement. </a:t>
            </a:r>
          </a:p>
          <a:p>
            <a:pPr eaLnBrk="1" hangingPunct="1"/>
            <a:endParaRPr lang="en-US" altLang="en-US" dirty="0" smtClean="0"/>
          </a:p>
          <a:p>
            <a:pPr eaLnBrk="1" hangingPunct="1"/>
            <a:r>
              <a:rPr lang="en-US" altLang="en-US" dirty="0" smtClean="0"/>
              <a:t>Students can hit any target they can see that holds still for them. This is common sense and many teachers do it already. The goal here is for all to fit this practice into their teaching and to understand why it increases student learning.</a:t>
            </a:r>
            <a:endParaRPr lang="en-US" altLang="en-US" i="1" dirty="0" smtClean="0"/>
          </a:p>
          <a:p>
            <a:pPr algn="r" eaLnBrk="1" hangingPunct="1"/>
            <a:r>
              <a:rPr lang="en-US" altLang="en-US" i="1" dirty="0" smtClean="0"/>
              <a:t>Handout page 7</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pPr>
              <a:defRPr/>
            </a:pPr>
            <a:fld id="{0FD0AA88-4650-4135-A333-D05022CA01B4}" type="datetimeFigureOut">
              <a:rPr lang="en-US" smtClean="0"/>
              <a:pPr>
                <a:defRPr/>
              </a:pPr>
              <a:t>6/25/2014</a:t>
            </a:fld>
            <a:endParaRPr lang="en-US" dirty="0"/>
          </a:p>
        </p:txBody>
      </p:sp>
      <p:sp>
        <p:nvSpPr>
          <p:cNvPr id="17" name="Footer Placeholder 16"/>
          <p:cNvSpPr>
            <a:spLocks noGrp="1"/>
          </p:cNvSpPr>
          <p:nvPr>
            <p:ph type="ftr" sz="quarter" idx="11"/>
          </p:nvPr>
        </p:nvSpPr>
        <p:spPr>
          <a:xfrm>
            <a:off x="5410200" y="4205288"/>
            <a:ext cx="1295400" cy="457200"/>
          </a:xfrm>
        </p:spPr>
        <p:txBody>
          <a:bodyPr/>
          <a:lstStyle/>
          <a:p>
            <a:pPr>
              <a:defRPr/>
            </a:pPr>
            <a:endParaRPr lang="en-US" dirty="0"/>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pPr algn="r" eaLnBrk="1" latinLnBrk="0" hangingPunct="1"/>
            <a:fld id="{96652B35-718D-4E28-AFEB-B694A3B357E8}" type="slidenum">
              <a:rPr kumimoji="0" lang="en-US" smtClean="0"/>
              <a:pPr algn="r" eaLnBrk="1" latinLnBrk="0" hangingPunct="1"/>
              <a:t>‹#›</a:t>
            </a:fld>
            <a:endParaRPr kumimoji="0" lang="en-US" sz="1800" dirty="0">
              <a:solidFill>
                <a:schemeClr val="bg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216F7717-6219-4DE9-A476-6A44E2E393E2}" type="datetimeFigureOut">
              <a:rPr lang="en-US" smtClean="0"/>
              <a:pPr>
                <a:defRPr/>
              </a:pPr>
              <a:t>6/25/2014</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1C9106C0-84F6-4B4A-8A24-ADC1ABACA450}"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6DAA3E95-9851-4F5C-A92D-643674CCCBCC}" type="datetimeFigureOut">
              <a:rPr lang="en-US" smtClean="0"/>
              <a:pPr>
                <a:defRPr/>
              </a:pPr>
              <a:t>6/25/2014</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3AEB6040-1C00-4846-9EA6-AAEBD8E92B66}" type="slidenum">
              <a:rPr lang="en-US" smtClean="0"/>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0"/>
            <a:ext cx="7924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838200" y="2362200"/>
            <a:ext cx="3770313" cy="3724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0913" y="2362200"/>
            <a:ext cx="3770312" cy="3724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dirty="0"/>
          </a:p>
        </p:txBody>
      </p:sp>
      <p:sp>
        <p:nvSpPr>
          <p:cNvPr id="6"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3"/>
          <p:cNvSpPr>
            <a:spLocks noGrp="1" noChangeArrowheads="1"/>
          </p:cNvSpPr>
          <p:nvPr>
            <p:ph type="sldNum" sz="quarter" idx="12"/>
          </p:nvPr>
        </p:nvSpPr>
        <p:spPr>
          <a:ln/>
        </p:spPr>
        <p:txBody>
          <a:bodyPr/>
          <a:lstStyle>
            <a:lvl1pPr>
              <a:defRPr/>
            </a:lvl1pPr>
          </a:lstStyle>
          <a:p>
            <a:fld id="{FA7F94B0-CBA0-4D3F-8C7A-460DEC99638F}" type="slidenum">
              <a:rPr lang="en-US" altLang="en-US"/>
              <a:pPr/>
              <a:t>‹#›</a:t>
            </a:fld>
            <a:endParaRPr lang="en-US" altLang="en-US" dirty="0"/>
          </a:p>
        </p:txBody>
      </p:sp>
    </p:spTree>
    <p:extLst>
      <p:ext uri="{BB962C8B-B14F-4D97-AF65-F5344CB8AC3E}">
        <p14:creationId xmlns:p14="http://schemas.microsoft.com/office/powerpoint/2010/main" val="3963499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762000"/>
            <a:ext cx="7924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838200" y="2362200"/>
            <a:ext cx="3770313" cy="3724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0913" y="2362200"/>
            <a:ext cx="3770312" cy="1785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0913" y="4300538"/>
            <a:ext cx="3770312" cy="17859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1"/>
          <p:cNvSpPr>
            <a:spLocks noGrp="1" noChangeArrowheads="1"/>
          </p:cNvSpPr>
          <p:nvPr>
            <p:ph type="dt" sz="half" idx="10"/>
          </p:nvPr>
        </p:nvSpPr>
        <p:spPr>
          <a:ln/>
        </p:spPr>
        <p:txBody>
          <a:bodyPr/>
          <a:lstStyle>
            <a:lvl1pPr>
              <a:defRPr/>
            </a:lvl1pPr>
          </a:lstStyle>
          <a:p>
            <a:pPr>
              <a:defRPr/>
            </a:pPr>
            <a:endParaRPr lang="en-US" dirty="0"/>
          </a:p>
        </p:txBody>
      </p:sp>
      <p:sp>
        <p:nvSpPr>
          <p:cNvPr id="7" name="Rectangle 12"/>
          <p:cNvSpPr>
            <a:spLocks noGrp="1" noChangeArrowheads="1"/>
          </p:cNvSpPr>
          <p:nvPr>
            <p:ph type="ftr" sz="quarter" idx="11"/>
          </p:nvPr>
        </p:nvSpPr>
        <p:spPr>
          <a:ln/>
        </p:spPr>
        <p:txBody>
          <a:bodyPr/>
          <a:lstStyle>
            <a:lvl1pPr>
              <a:defRPr/>
            </a:lvl1pPr>
          </a:lstStyle>
          <a:p>
            <a:pPr>
              <a:defRPr/>
            </a:pPr>
            <a:endParaRPr lang="en-US" dirty="0"/>
          </a:p>
        </p:txBody>
      </p:sp>
      <p:sp>
        <p:nvSpPr>
          <p:cNvPr id="8" name="Rectangle 13"/>
          <p:cNvSpPr>
            <a:spLocks noGrp="1" noChangeArrowheads="1"/>
          </p:cNvSpPr>
          <p:nvPr>
            <p:ph type="sldNum" sz="quarter" idx="12"/>
          </p:nvPr>
        </p:nvSpPr>
        <p:spPr>
          <a:ln/>
        </p:spPr>
        <p:txBody>
          <a:bodyPr/>
          <a:lstStyle>
            <a:lvl1pPr>
              <a:defRPr/>
            </a:lvl1pPr>
          </a:lstStyle>
          <a:p>
            <a:fld id="{502E07DE-8B72-4C8A-B6F3-404A1AFDE294}" type="slidenum">
              <a:rPr lang="en-US" altLang="en-US"/>
              <a:pPr/>
              <a:t>‹#›</a:t>
            </a:fld>
            <a:endParaRPr lang="en-US" altLang="en-US" dirty="0"/>
          </a:p>
        </p:txBody>
      </p:sp>
    </p:spTree>
    <p:extLst>
      <p:ext uri="{BB962C8B-B14F-4D97-AF65-F5344CB8AC3E}">
        <p14:creationId xmlns:p14="http://schemas.microsoft.com/office/powerpoint/2010/main" val="1001229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A5CB9886-B5FE-4AEC-9807-9AACD8ED067B}" type="datetimeFigureOut">
              <a:rPr lang="en-US" smtClean="0"/>
              <a:pPr>
                <a:defRPr/>
              </a:pPr>
              <a:t>6/25/2014</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1F706B18-2512-4B00-B36F-9B1C1AAE37DD}"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5B352839-5A9E-4BD7-926C-07028DBEEF5D}" type="datetimeFigureOut">
              <a:rPr lang="en-US" smtClean="0"/>
              <a:pPr>
                <a:defRPr/>
              </a:pPr>
              <a:t>6/25/2014</a:t>
            </a:fld>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A0A553AD-DB6B-4C70-A538-E2C1BDFDA594}"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9702C5F5-0D23-4BFE-A43A-61A48A60BF40}" type="datetimeFigureOut">
              <a:rPr lang="en-US" smtClean="0"/>
              <a:pPr>
                <a:defRPr/>
              </a:pPr>
              <a:t>6/25/2014</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E0B5B9EB-3F8E-4BF3-A28A-B042D17E463F}"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pPr>
              <a:defRPr/>
            </a:pPr>
            <a:fld id="{3C2773AC-D132-4252-B0DA-8D0C0F0F5DC3}" type="datetimeFigureOut">
              <a:rPr lang="en-US" smtClean="0"/>
              <a:pPr>
                <a:defRPr/>
              </a:pPr>
              <a:t>6/25/2014</a:t>
            </a:fld>
            <a:endParaRPr lang="en-US" dirty="0"/>
          </a:p>
        </p:txBody>
      </p:sp>
      <p:sp>
        <p:nvSpPr>
          <p:cNvPr id="27" name="Slide Number Placeholder 26"/>
          <p:cNvSpPr>
            <a:spLocks noGrp="1"/>
          </p:cNvSpPr>
          <p:nvPr>
            <p:ph type="sldNum" sz="quarter" idx="11"/>
          </p:nvPr>
        </p:nvSpPr>
        <p:spPr/>
        <p:txBody>
          <a:bodyPr rtlCol="0"/>
          <a:lstStyle/>
          <a:p>
            <a:pPr>
              <a:defRPr/>
            </a:pPr>
            <a:fld id="{0C571E85-736A-4E77-98B2-7DD9381F9E1F}" type="slidenum">
              <a:rPr lang="en-US" smtClean="0"/>
              <a:pPr>
                <a:defRPr/>
              </a:pPr>
              <a:t>‹#›</a:t>
            </a:fld>
            <a:endParaRPr lang="en-US" dirty="0"/>
          </a:p>
        </p:txBody>
      </p:sp>
      <p:sp>
        <p:nvSpPr>
          <p:cNvPr id="28" name="Footer Placeholder 27"/>
          <p:cNvSpPr>
            <a:spLocks noGrp="1"/>
          </p:cNvSpPr>
          <p:nvPr>
            <p:ph type="ftr" sz="quarter" idx="12"/>
          </p:nvPr>
        </p:nvSpPr>
        <p:spPr/>
        <p:txBody>
          <a:bodyPr rtlCol="0"/>
          <a:lstStyle/>
          <a:p>
            <a:pPr>
              <a:defRPr/>
            </a:pP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pPr>
              <a:defRPr/>
            </a:pPr>
            <a:fld id="{428486C0-E96D-4EFC-B876-F1ED2B6417D2}" type="datetimeFigureOut">
              <a:rPr lang="en-US" smtClean="0"/>
              <a:pPr>
                <a:defRPr/>
              </a:pPr>
              <a:t>6/25/2014</a:t>
            </a:fld>
            <a:endParaRPr lang="en-US" dirty="0"/>
          </a:p>
        </p:txBody>
      </p:sp>
      <p:sp>
        <p:nvSpPr>
          <p:cNvPr id="4" name="Footer Placeholder 3"/>
          <p:cNvSpPr>
            <a:spLocks noGrp="1"/>
          </p:cNvSpPr>
          <p:nvPr>
            <p:ph type="ftr" sz="quarter" idx="11"/>
          </p:nvPr>
        </p:nvSpPr>
        <p:spPr>
          <a:xfrm>
            <a:off x="5257800" y="612648"/>
            <a:ext cx="1325880" cy="457200"/>
          </a:xfrm>
        </p:spPr>
        <p:txBody>
          <a:bodyPr/>
          <a:lstStyle/>
          <a:p>
            <a:pPr>
              <a:defRPr/>
            </a:pPr>
            <a:endParaRPr lang="en-US" dirty="0"/>
          </a:p>
        </p:txBody>
      </p:sp>
      <p:sp>
        <p:nvSpPr>
          <p:cNvPr id="5" name="Slide Number Placeholder 4"/>
          <p:cNvSpPr>
            <a:spLocks noGrp="1"/>
          </p:cNvSpPr>
          <p:nvPr>
            <p:ph type="sldNum" sz="quarter" idx="12"/>
          </p:nvPr>
        </p:nvSpPr>
        <p:spPr>
          <a:xfrm>
            <a:off x="8174736" y="2272"/>
            <a:ext cx="762000" cy="365760"/>
          </a:xfrm>
        </p:spPr>
        <p:txBody>
          <a:bodyPr/>
          <a:lstStyle/>
          <a:p>
            <a:pPr>
              <a:defRPr/>
            </a:pPr>
            <a:fld id="{90C33BBF-DDF4-4C22-B93F-37651E3A6A38}"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6284B847-21E6-4277-82BD-5032A078E5AC}" type="datetimeFigureOut">
              <a:rPr lang="en-US" smtClean="0"/>
              <a:pPr>
                <a:defRPr/>
              </a:pPr>
              <a:t>6/25/2014</a:t>
            </a:fld>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pPr>
              <a:defRPr/>
            </a:pPr>
            <a:fld id="{D9B9C3D0-495C-4739-95E7-CC7567BD1E21}"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CCCA751C-3284-485B-9DD2-FF26AE3E04D9}" type="datetimeFigureOut">
              <a:rPr lang="en-US" smtClean="0"/>
              <a:pPr>
                <a:defRPr/>
              </a:pPr>
              <a:t>6/25/2014</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289D7254-28A6-420D-B991-24A2B893CDF2}"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F7DCF712-EBDE-4766-AC9A-7AC0D59075AB}" type="datetimeFigureOut">
              <a:rPr lang="en-US" smtClean="0"/>
              <a:pPr>
                <a:defRPr/>
              </a:pPr>
              <a:t>6/25/2014</a:t>
            </a:fld>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19FAE8B5-0D03-45CE-9E55-7F87F035C235}"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pPr>
              <a:defRPr/>
            </a:pPr>
            <a:fld id="{0AA0FCF5-E7DC-4648-9717-22C95C1811A3}" type="datetimeFigureOut">
              <a:rPr lang="en-US" smtClean="0"/>
              <a:pPr>
                <a:defRPr/>
              </a:pPr>
              <a:t>6/25/2014</a:t>
            </a:fld>
            <a:endParaRPr lang="en-US" dirty="0"/>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pPr>
              <a:defRPr/>
            </a:pPr>
            <a:endParaRPr lang="en-US" dirty="0"/>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pPr>
              <a:defRPr/>
            </a:pPr>
            <a:fld id="{7F4F6381-4DA3-45E3-8F76-A34546173FC5}"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hyperlink" Target="https://staff.harlem122.org/pages/default.aspx" TargetMode="Externa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28.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youtube.com/watch?v=nPUqKp-n_h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wvde.state.wv.us/strategybank/GraphicOrganizers.html" TargetMode="External"/><Relationship Id="rId13" Type="http://schemas.openxmlformats.org/officeDocument/2006/relationships/hyperlink" Target="http://wvde.state.wv.us/teach21/IndividualWhiteboards.html" TargetMode="External"/><Relationship Id="rId18" Type="http://schemas.openxmlformats.org/officeDocument/2006/relationships/hyperlink" Target="http://wvde.state.wv.us/teach21/AppointmentClock.html" TargetMode="External"/><Relationship Id="rId3" Type="http://schemas.openxmlformats.org/officeDocument/2006/relationships/hyperlink" Target="http://wvde.state.wv.us/teach21/Observations.html" TargetMode="External"/><Relationship Id="rId7" Type="http://schemas.openxmlformats.org/officeDocument/2006/relationships/hyperlink" Target="http://wvde.state.wv.us/teach21/LearningResponseLogs.html" TargetMode="External"/><Relationship Id="rId12" Type="http://schemas.openxmlformats.org/officeDocument/2006/relationships/hyperlink" Target="http://wvde.state.wv.us/teach21/KinestheticAssessments.html" TargetMode="External"/><Relationship Id="rId17" Type="http://schemas.openxmlformats.org/officeDocument/2006/relationships/hyperlink" Target="http://wvde.state.wv.us/strategybank/Think-Pair-Share.html" TargetMode="External"/><Relationship Id="rId2" Type="http://schemas.openxmlformats.org/officeDocument/2006/relationships/hyperlink" Target="http://wvde.state.wv.us/teach21/ExamplesofFormativeAssessment.html" TargetMode="External"/><Relationship Id="rId16" Type="http://schemas.openxmlformats.org/officeDocument/2006/relationships/hyperlink" Target="http://wvde.state.wv.us/teach21/ConstructiveQuizzes.html" TargetMode="External"/><Relationship Id="rId1" Type="http://schemas.openxmlformats.org/officeDocument/2006/relationships/slideLayout" Target="../slideLayouts/slideLayout4.xml"/><Relationship Id="rId6" Type="http://schemas.openxmlformats.org/officeDocument/2006/relationships/hyperlink" Target="http://wvde.state.wv.us/teach21/ExitAdmitSlips.html" TargetMode="External"/><Relationship Id="rId11" Type="http://schemas.openxmlformats.org/officeDocument/2006/relationships/hyperlink" Target="http://wvde.state.wv.us/teach21/VisualRepresentations.html" TargetMode="External"/><Relationship Id="rId5" Type="http://schemas.openxmlformats.org/officeDocument/2006/relationships/hyperlink" Target="http://wvde.state.wv.us/teach21/Discussion.html" TargetMode="External"/><Relationship Id="rId15" Type="http://schemas.openxmlformats.org/officeDocument/2006/relationships/hyperlink" Target="http://wvde.state.wv.us/teach21/FourCorners.html" TargetMode="External"/><Relationship Id="rId10" Type="http://schemas.openxmlformats.org/officeDocument/2006/relationships/hyperlink" Target="http://wvde.state.wv.us/teach21/PracticePresentations.html" TargetMode="External"/><Relationship Id="rId19" Type="http://schemas.openxmlformats.org/officeDocument/2006/relationships/hyperlink" Target="http://www.stemresources.com/static/tools/Assessments/Formative/AsISeeIt/index.html" TargetMode="External"/><Relationship Id="rId4" Type="http://schemas.openxmlformats.org/officeDocument/2006/relationships/hyperlink" Target="http://wvde.state.wv.us/teach21/Questioning.html" TargetMode="External"/><Relationship Id="rId9" Type="http://schemas.openxmlformats.org/officeDocument/2006/relationships/hyperlink" Target="http://wvde.state.wv.us/teach21/PeerSelfAssessments.html" TargetMode="External"/><Relationship Id="rId14" Type="http://schemas.openxmlformats.org/officeDocument/2006/relationships/hyperlink" Target="http://wvde.state.wv.us/teach21/LaundryDay.html"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harlemassessment.wikispaces.com/"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mailto:Firstname.Lastname@h122.org" TargetMode="External"/><Relationship Id="rId2" Type="http://schemas.openxmlformats.org/officeDocument/2006/relationships/hyperlink" Target="http://goo.gl/idcffu" TargetMode="External"/><Relationship Id="rId1" Type="http://schemas.openxmlformats.org/officeDocument/2006/relationships/slideLayout" Target="../slideLayouts/slideLayout2.xml"/><Relationship Id="rId4" Type="http://schemas.openxmlformats.org/officeDocument/2006/relationships/hyperlink" Target="mailto:Albert.Einstein@h122.org"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0.xml.rels><?xml version="1.0" encoding="UTF-8" standalone="yes"?>
<Relationships xmlns="http://schemas.openxmlformats.org/package/2006/relationships"><Relationship Id="rId3" Type="http://schemas.openxmlformats.org/officeDocument/2006/relationships/hyperlink" Target="mailto:Firstname.Lastname@h122.org" TargetMode="External"/><Relationship Id="rId2" Type="http://schemas.openxmlformats.org/officeDocument/2006/relationships/hyperlink" Target="http://goo.gl/idcffu" TargetMode="External"/><Relationship Id="rId1" Type="http://schemas.openxmlformats.org/officeDocument/2006/relationships/slideLayout" Target="../slideLayouts/slideLayout2.xml"/><Relationship Id="rId4" Type="http://schemas.openxmlformats.org/officeDocument/2006/relationships/hyperlink" Target="mailto:Albert.Einstein@h122.org"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hyperlink" Target="https://www.youtube.com/watch?v=0DAeiBB6zT0" TargetMode="Externa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hyperlink" Target="http://www.thewritesource.com/studentmodels/" TargetMode="Externa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57200" y="1752600"/>
            <a:ext cx="8458200" cy="1470025"/>
          </a:xfrm>
        </p:spPr>
        <p:txBody>
          <a:bodyPr/>
          <a:lstStyle/>
          <a:p>
            <a:r>
              <a:rPr lang="en-US" dirty="0" smtClean="0"/>
              <a:t>Assessment</a:t>
            </a:r>
            <a:endParaRPr lang="en-US" dirty="0"/>
          </a:p>
        </p:txBody>
      </p:sp>
      <p:sp>
        <p:nvSpPr>
          <p:cNvPr id="5" name="Subtitle 4"/>
          <p:cNvSpPr>
            <a:spLocks noGrp="1"/>
          </p:cNvSpPr>
          <p:nvPr>
            <p:ph type="subTitle" idx="1"/>
          </p:nvPr>
        </p:nvSpPr>
        <p:spPr>
          <a:xfrm>
            <a:off x="480461" y="4495800"/>
            <a:ext cx="4953000" cy="1752600"/>
          </a:xfrm>
        </p:spPr>
        <p:txBody>
          <a:bodyPr/>
          <a:lstStyle/>
          <a:p>
            <a:r>
              <a:rPr lang="en-US" dirty="0" smtClean="0"/>
              <a:t>PD Cadre Workshop</a:t>
            </a:r>
          </a:p>
          <a:p>
            <a:r>
              <a:rPr lang="en-US" dirty="0" smtClean="0"/>
              <a:t>June 26, 2014</a:t>
            </a:r>
            <a:endParaRPr lang="en-US" dirty="0"/>
          </a:p>
        </p:txBody>
      </p:sp>
    </p:spTree>
    <p:extLst>
      <p:ext uri="{BB962C8B-B14F-4D97-AF65-F5344CB8AC3E}">
        <p14:creationId xmlns:p14="http://schemas.microsoft.com/office/powerpoint/2010/main" val="36863027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8229600" cy="1981200"/>
          </a:xfrm>
        </p:spPr>
        <p:txBody>
          <a:bodyPr>
            <a:normAutofit fontScale="90000"/>
          </a:bodyPr>
          <a:lstStyle/>
          <a:p>
            <a:r>
              <a:rPr lang="en-US" b="1" dirty="0"/>
              <a:t>Why is it important that teachers consider assessment before they begin planning lessons or projects?</a:t>
            </a:r>
            <a:br>
              <a:rPr lang="en-US" b="1" dirty="0"/>
            </a:br>
            <a:endParaRPr lang="en-US" b="1" dirty="0"/>
          </a:p>
        </p:txBody>
      </p:sp>
      <p:sp>
        <p:nvSpPr>
          <p:cNvPr id="3" name="Content Placeholder 2"/>
          <p:cNvSpPr>
            <a:spLocks noGrp="1"/>
          </p:cNvSpPr>
          <p:nvPr>
            <p:ph idx="1"/>
          </p:nvPr>
        </p:nvSpPr>
        <p:spPr>
          <a:xfrm>
            <a:off x="457200" y="3515395"/>
            <a:ext cx="8229600" cy="1971005"/>
          </a:xfrm>
        </p:spPr>
        <p:txBody>
          <a:bodyPr/>
          <a:lstStyle/>
          <a:p>
            <a:r>
              <a:rPr lang="en-US" dirty="0" smtClean="0"/>
              <a:t>Turn and Talk</a:t>
            </a:r>
            <a:endParaRPr lang="en-US" dirty="0"/>
          </a:p>
        </p:txBody>
      </p:sp>
    </p:spTree>
    <p:extLst>
      <p:ext uri="{BB962C8B-B14F-4D97-AF65-F5344CB8AC3E}">
        <p14:creationId xmlns:p14="http://schemas.microsoft.com/office/powerpoint/2010/main" val="269062574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noFill/>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768A4C31-D85C-41EE-A0BD-E1A24B49D72C}" type="slidenum">
              <a:rPr lang="en-US" altLang="en-US"/>
              <a:pPr/>
              <a:t>100</a:t>
            </a:fld>
            <a:endParaRPr lang="en-US" altLang="en-US" dirty="0"/>
          </a:p>
        </p:txBody>
      </p:sp>
      <p:sp>
        <p:nvSpPr>
          <p:cNvPr id="7171" name="Rectangle 2"/>
          <p:cNvSpPr>
            <a:spLocks noGrp="1" noChangeArrowheads="1"/>
          </p:cNvSpPr>
          <p:nvPr>
            <p:ph type="title"/>
          </p:nvPr>
        </p:nvSpPr>
        <p:spPr>
          <a:xfrm>
            <a:off x="152400" y="371164"/>
            <a:ext cx="8229600" cy="1066800"/>
          </a:xfrm>
        </p:spPr>
        <p:txBody>
          <a:bodyPr/>
          <a:lstStyle/>
          <a:p>
            <a:pPr eaLnBrk="1" hangingPunct="1"/>
            <a:r>
              <a:rPr lang="en-US" altLang="en-US" b="1" dirty="0" smtClean="0"/>
              <a:t>Data Driven Dialog</a:t>
            </a:r>
          </a:p>
        </p:txBody>
      </p:sp>
      <p:sp>
        <p:nvSpPr>
          <p:cNvPr id="7172" name="Rectangle 3"/>
          <p:cNvSpPr>
            <a:spLocks noGrp="1" noChangeArrowheads="1"/>
          </p:cNvSpPr>
          <p:nvPr>
            <p:ph type="body" idx="1"/>
          </p:nvPr>
        </p:nvSpPr>
        <p:spPr>
          <a:xfrm>
            <a:off x="457200" y="1676400"/>
            <a:ext cx="8229600" cy="4449763"/>
          </a:xfrm>
        </p:spPr>
        <p:txBody>
          <a:bodyPr/>
          <a:lstStyle/>
          <a:p>
            <a:pPr eaLnBrk="1" hangingPunct="1">
              <a:lnSpc>
                <a:spcPct val="90000"/>
              </a:lnSpc>
            </a:pPr>
            <a:r>
              <a:rPr lang="en-US" altLang="en-US" sz="2000" b="1" dirty="0" smtClean="0"/>
              <a:t>Phase 1: Predictions</a:t>
            </a:r>
            <a:r>
              <a:rPr lang="en-US" altLang="en-US" sz="2000" dirty="0" smtClean="0"/>
              <a:t> - Surfacing of perspectives, beliefs, assumptions, predictions, possibilities, questions, and expectations.</a:t>
            </a:r>
            <a:br>
              <a:rPr lang="en-US" altLang="en-US" sz="2000" dirty="0" smtClean="0"/>
            </a:br>
            <a:endParaRPr lang="en-US" altLang="en-US" sz="2000" dirty="0" smtClean="0"/>
          </a:p>
          <a:p>
            <a:pPr eaLnBrk="1" hangingPunct="1">
              <a:lnSpc>
                <a:spcPct val="90000"/>
              </a:lnSpc>
            </a:pPr>
            <a:r>
              <a:rPr lang="en-US" altLang="en-US" sz="2000" b="1" dirty="0" smtClean="0"/>
              <a:t>Phase 2: Observations</a:t>
            </a:r>
            <a:r>
              <a:rPr lang="en-US" altLang="en-US" sz="2000" dirty="0" smtClean="0"/>
              <a:t> – Examining and analyzing the data for patterns, trends, surprises, and new questions that “jump” out.</a:t>
            </a:r>
            <a:br>
              <a:rPr lang="en-US" altLang="en-US" sz="2000" dirty="0" smtClean="0"/>
            </a:br>
            <a:endParaRPr lang="en-US" altLang="en-US" sz="2000" dirty="0" smtClean="0"/>
          </a:p>
          <a:p>
            <a:pPr eaLnBrk="1" hangingPunct="1">
              <a:lnSpc>
                <a:spcPct val="90000"/>
              </a:lnSpc>
            </a:pPr>
            <a:r>
              <a:rPr lang="en-US" altLang="en-US" sz="2000" b="1" dirty="0" smtClean="0"/>
              <a:t>Phase 3: Inferences</a:t>
            </a:r>
            <a:r>
              <a:rPr lang="en-US" altLang="en-US" sz="2000" dirty="0" smtClean="0"/>
              <a:t> – Generating hypotheses, inferring, explaining, and drawing conclusions.  Defining new actions and interactions and the data that is needed to guide implementation (monitor) and build ownership for decisions.</a:t>
            </a:r>
          </a:p>
          <a:p>
            <a:pPr eaLnBrk="1" hangingPunct="1">
              <a:lnSpc>
                <a:spcPct val="90000"/>
              </a:lnSpc>
              <a:buFont typeface="Wingdings" pitchFamily="2" charset="2"/>
              <a:buNone/>
            </a:pPr>
            <a:endParaRPr lang="en-US" altLang="en-US" sz="2000" dirty="0" smtClean="0"/>
          </a:p>
        </p:txBody>
      </p:sp>
      <p:sp>
        <p:nvSpPr>
          <p:cNvPr id="17412" name="Text Box 4"/>
          <p:cNvSpPr txBox="1">
            <a:spLocks noChangeArrowheads="1"/>
          </p:cNvSpPr>
          <p:nvPr/>
        </p:nvSpPr>
        <p:spPr bwMode="auto">
          <a:xfrm>
            <a:off x="1981200" y="5715000"/>
            <a:ext cx="52578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a:r>
              <a:rPr lang="en-US" altLang="en-US" sz="1600" dirty="0">
                <a:latin typeface="Tahoma" pitchFamily="34" charset="0"/>
              </a:rPr>
              <a:t>Based on the work presented by Nancy Love, author of  </a:t>
            </a:r>
            <a:r>
              <a:rPr lang="en-US" altLang="en-US" sz="1600" i="1" dirty="0">
                <a:latin typeface="Tahoma" pitchFamily="34" charset="0"/>
              </a:rPr>
              <a:t>Using Data/Getting Results,  </a:t>
            </a:r>
            <a:r>
              <a:rPr lang="en-US" altLang="en-US" sz="1600" dirty="0">
                <a:latin typeface="Tahoma" pitchFamily="34" charset="0"/>
              </a:rPr>
              <a:t>(2002).</a:t>
            </a:r>
          </a:p>
        </p:txBody>
      </p:sp>
    </p:spTree>
    <p:extLst>
      <p:ext uri="{BB962C8B-B14F-4D97-AF65-F5344CB8AC3E}">
        <p14:creationId xmlns:p14="http://schemas.microsoft.com/office/powerpoint/2010/main" val="108098309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Slide Number Placeholder 5"/>
          <p:cNvSpPr>
            <a:spLocks noGrp="1"/>
          </p:cNvSpPr>
          <p:nvPr>
            <p:ph type="sldNum" sz="quarter" idx="12"/>
          </p:nvPr>
        </p:nvSpPr>
        <p:spPr>
          <a:noFill/>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7833729D-FEA0-4CE8-BCB7-7D2D005D82F2}" type="slidenum">
              <a:rPr lang="en-US" altLang="en-US"/>
              <a:pPr/>
              <a:t>101</a:t>
            </a:fld>
            <a:endParaRPr lang="en-US" altLang="en-US" dirty="0"/>
          </a:p>
        </p:txBody>
      </p:sp>
      <p:sp>
        <p:nvSpPr>
          <p:cNvPr id="58370" name="Rectangle 2"/>
          <p:cNvSpPr>
            <a:spLocks noGrp="1" noChangeArrowheads="1"/>
          </p:cNvSpPr>
          <p:nvPr>
            <p:ph type="title"/>
          </p:nvPr>
        </p:nvSpPr>
        <p:spPr>
          <a:xfrm>
            <a:off x="457200" y="714978"/>
            <a:ext cx="8229600" cy="987425"/>
          </a:xfrm>
        </p:spPr>
        <p:txBody>
          <a:bodyPr>
            <a:normAutofit fontScale="90000"/>
          </a:bodyPr>
          <a:lstStyle/>
          <a:p>
            <a:pPr eaLnBrk="1" hangingPunct="1"/>
            <a:r>
              <a:rPr lang="en-US" altLang="en-US" b="1" dirty="0" smtClean="0"/>
              <a:t>Phase 1: Predictions </a:t>
            </a:r>
            <a:r>
              <a:rPr lang="en-US" altLang="en-US" b="1" dirty="0" smtClean="0"/>
              <a:t>and Assumptions</a:t>
            </a:r>
          </a:p>
        </p:txBody>
      </p:sp>
      <p:sp>
        <p:nvSpPr>
          <p:cNvPr id="58371" name="Rectangle 3"/>
          <p:cNvSpPr>
            <a:spLocks noGrp="1" noChangeArrowheads="1"/>
          </p:cNvSpPr>
          <p:nvPr>
            <p:ph type="body" idx="1"/>
          </p:nvPr>
        </p:nvSpPr>
        <p:spPr>
          <a:xfrm>
            <a:off x="472966" y="2057400"/>
            <a:ext cx="7924800" cy="4978400"/>
          </a:xfrm>
        </p:spPr>
        <p:txBody>
          <a:bodyPr/>
          <a:lstStyle/>
          <a:p>
            <a:pPr eaLnBrk="1" hangingPunct="1">
              <a:lnSpc>
                <a:spcPct val="90000"/>
              </a:lnSpc>
              <a:spcBef>
                <a:spcPct val="60000"/>
              </a:spcBef>
            </a:pPr>
            <a:r>
              <a:rPr lang="en-US" altLang="en-US" sz="2400" dirty="0" smtClean="0"/>
              <a:t>Predictions:  Informed by your knowledge of what work your school has been engaged in for closing the achievement gap, as well as your own critical findings, make predictions.  </a:t>
            </a:r>
            <a:endParaRPr lang="en-US" altLang="en-US" sz="2400" i="1" dirty="0" smtClean="0"/>
          </a:p>
          <a:p>
            <a:pPr eaLnBrk="1" hangingPunct="1">
              <a:lnSpc>
                <a:spcPct val="90000"/>
              </a:lnSpc>
              <a:spcBef>
                <a:spcPct val="60000"/>
              </a:spcBef>
            </a:pPr>
            <a:r>
              <a:rPr lang="en-US" altLang="en-US" sz="2400" dirty="0" smtClean="0"/>
              <a:t>Assumptions:  What thinking, beliefs, or expectations drive your predictions</a:t>
            </a:r>
            <a:r>
              <a:rPr lang="en-US" altLang="en-US" sz="2400" dirty="0" smtClean="0"/>
              <a:t>?</a:t>
            </a:r>
          </a:p>
          <a:p>
            <a:pPr>
              <a:lnSpc>
                <a:spcPct val="90000"/>
              </a:lnSpc>
              <a:spcBef>
                <a:spcPct val="60000"/>
              </a:spcBef>
            </a:pPr>
            <a:r>
              <a:rPr lang="en-US" altLang="en-US" sz="2400" dirty="0"/>
              <a:t>Hear and honor all assumptions and ideas</a:t>
            </a:r>
          </a:p>
          <a:p>
            <a:pPr lvl="1"/>
            <a:r>
              <a:rPr lang="en-US" altLang="en-US" dirty="0"/>
              <a:t>Active Listening---not a conversation</a:t>
            </a:r>
          </a:p>
          <a:p>
            <a:pPr lvl="1"/>
            <a:r>
              <a:rPr lang="en-US" altLang="en-US" dirty="0"/>
              <a:t>Each person shares their own ideas</a:t>
            </a:r>
          </a:p>
          <a:p>
            <a:pPr eaLnBrk="1" hangingPunct="1">
              <a:lnSpc>
                <a:spcPct val="90000"/>
              </a:lnSpc>
              <a:spcBef>
                <a:spcPct val="60000"/>
              </a:spcBef>
            </a:pPr>
            <a:endParaRPr lang="en-US" altLang="en-US" sz="2400" dirty="0" smtClean="0"/>
          </a:p>
          <a:p>
            <a:pPr eaLnBrk="1" hangingPunct="1">
              <a:lnSpc>
                <a:spcPct val="90000"/>
              </a:lnSpc>
              <a:spcBef>
                <a:spcPct val="60000"/>
              </a:spcBef>
              <a:buFont typeface="Wingdings" pitchFamily="2" charset="2"/>
              <a:buNone/>
            </a:pPr>
            <a:endParaRPr lang="en-US" altLang="en-US" sz="2400" b="1" dirty="0" smtClean="0"/>
          </a:p>
        </p:txBody>
      </p:sp>
    </p:spTree>
    <p:extLst>
      <p:ext uri="{BB962C8B-B14F-4D97-AF65-F5344CB8AC3E}">
        <p14:creationId xmlns:p14="http://schemas.microsoft.com/office/powerpoint/2010/main" val="182449599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8" name="Slide Number Placeholder 5"/>
          <p:cNvSpPr>
            <a:spLocks noGrp="1"/>
          </p:cNvSpPr>
          <p:nvPr>
            <p:ph type="sldNum" sz="quarter" idx="12"/>
          </p:nvPr>
        </p:nvSpPr>
        <p:spPr>
          <a:noFill/>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B4896316-4E95-49D9-87BA-A229A37F626C}" type="slidenum">
              <a:rPr lang="en-US" altLang="en-US"/>
              <a:pPr/>
              <a:t>102</a:t>
            </a:fld>
            <a:endParaRPr lang="en-US" altLang="en-US" dirty="0"/>
          </a:p>
        </p:txBody>
      </p:sp>
      <p:sp>
        <p:nvSpPr>
          <p:cNvPr id="9219" name="Rectangle 4"/>
          <p:cNvSpPr>
            <a:spLocks noGrp="1" noChangeArrowheads="1"/>
          </p:cNvSpPr>
          <p:nvPr>
            <p:ph type="title"/>
          </p:nvPr>
        </p:nvSpPr>
        <p:spPr>
          <a:xfrm>
            <a:off x="436179" y="838200"/>
            <a:ext cx="8229600" cy="1066800"/>
          </a:xfrm>
        </p:spPr>
        <p:txBody>
          <a:bodyPr>
            <a:normAutofit fontScale="90000"/>
          </a:bodyPr>
          <a:lstStyle/>
          <a:p>
            <a:pPr eaLnBrk="1" hangingPunct="1"/>
            <a:r>
              <a:rPr lang="en-US" altLang="en-US" b="1" dirty="0" smtClean="0"/>
              <a:t>Purpose</a:t>
            </a:r>
            <a:r>
              <a:rPr lang="en-US" altLang="en-US" b="1" dirty="0" smtClean="0"/>
              <a:t>: </a:t>
            </a:r>
            <a:r>
              <a:rPr lang="en-US" altLang="en-US" b="1" i="1" dirty="0" smtClean="0"/>
              <a:t>Predictions </a:t>
            </a:r>
            <a:r>
              <a:rPr lang="en-US" altLang="en-US" b="1" i="1" dirty="0" smtClean="0"/>
              <a:t>&amp; Assumptions</a:t>
            </a:r>
            <a:endParaRPr lang="en-US" altLang="en-US" b="1" i="1" dirty="0" smtClean="0"/>
          </a:p>
        </p:txBody>
      </p:sp>
      <p:sp>
        <p:nvSpPr>
          <p:cNvPr id="9220" name="Rectangle 5"/>
          <p:cNvSpPr>
            <a:spLocks noGrp="1" noChangeArrowheads="1"/>
          </p:cNvSpPr>
          <p:nvPr>
            <p:ph type="body" idx="1"/>
          </p:nvPr>
        </p:nvSpPr>
        <p:spPr>
          <a:xfrm>
            <a:off x="457200" y="2286000"/>
            <a:ext cx="8208579" cy="3962400"/>
          </a:xfrm>
        </p:spPr>
        <p:txBody>
          <a:bodyPr>
            <a:normAutofit/>
          </a:bodyPr>
          <a:lstStyle/>
          <a:p>
            <a:pPr eaLnBrk="1" hangingPunct="1"/>
            <a:r>
              <a:rPr lang="en-US" altLang="en-US" dirty="0" smtClean="0"/>
              <a:t>Activate prior knowledge and create readiness to examine and discuss the data </a:t>
            </a:r>
          </a:p>
          <a:p>
            <a:pPr eaLnBrk="1" hangingPunct="1"/>
            <a:r>
              <a:rPr lang="en-US" altLang="en-US" dirty="0" smtClean="0"/>
              <a:t>Surface diverse assumptions, beliefs, and </a:t>
            </a:r>
            <a:r>
              <a:rPr lang="en-US" altLang="en-US" dirty="0" smtClean="0"/>
              <a:t>expectations</a:t>
            </a:r>
            <a:endParaRPr lang="en-US" altLang="en-US" dirty="0" smtClean="0"/>
          </a:p>
        </p:txBody>
      </p:sp>
    </p:spTree>
    <p:extLst>
      <p:ext uri="{BB962C8B-B14F-4D97-AF65-F5344CB8AC3E}">
        <p14:creationId xmlns:p14="http://schemas.microsoft.com/office/powerpoint/2010/main" val="2226716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Phase 2: Observations</a:t>
            </a:r>
            <a:r>
              <a:rPr lang="en-US" altLang="en-US" dirty="0"/>
              <a:t> </a:t>
            </a:r>
            <a:endParaRPr lang="en-US" dirty="0"/>
          </a:p>
        </p:txBody>
      </p:sp>
      <p:sp>
        <p:nvSpPr>
          <p:cNvPr id="3" name="Content Placeholder 2"/>
          <p:cNvSpPr>
            <a:spLocks noGrp="1"/>
          </p:cNvSpPr>
          <p:nvPr>
            <p:ph idx="1"/>
          </p:nvPr>
        </p:nvSpPr>
        <p:spPr/>
        <p:txBody>
          <a:bodyPr/>
          <a:lstStyle/>
          <a:p>
            <a:r>
              <a:rPr lang="en-US" altLang="en-US" dirty="0" smtClean="0"/>
              <a:t>Examining </a:t>
            </a:r>
            <a:r>
              <a:rPr lang="en-US" altLang="en-US" dirty="0"/>
              <a:t>and analyzing the data for patterns, trends, surprises, and new questions that “jump” out.</a:t>
            </a:r>
            <a:endParaRPr lang="en-US" dirty="0"/>
          </a:p>
        </p:txBody>
      </p:sp>
    </p:spTree>
    <p:extLst>
      <p:ext uri="{BB962C8B-B14F-4D97-AF65-F5344CB8AC3E}">
        <p14:creationId xmlns:p14="http://schemas.microsoft.com/office/powerpoint/2010/main" val="1493260773"/>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t>Phase 3: Inferences</a:t>
            </a:r>
            <a:r>
              <a:rPr lang="en-US" altLang="en-US" dirty="0"/>
              <a:t> </a:t>
            </a:r>
            <a:endParaRPr lang="en-US" dirty="0"/>
          </a:p>
        </p:txBody>
      </p:sp>
      <p:sp>
        <p:nvSpPr>
          <p:cNvPr id="3" name="Content Placeholder 2"/>
          <p:cNvSpPr>
            <a:spLocks noGrp="1"/>
          </p:cNvSpPr>
          <p:nvPr>
            <p:ph idx="1"/>
          </p:nvPr>
        </p:nvSpPr>
        <p:spPr/>
        <p:txBody>
          <a:bodyPr/>
          <a:lstStyle/>
          <a:p>
            <a:r>
              <a:rPr lang="en-US" altLang="en-US" dirty="0" smtClean="0"/>
              <a:t>Generating </a:t>
            </a:r>
            <a:r>
              <a:rPr lang="en-US" altLang="en-US" dirty="0"/>
              <a:t>hypotheses, inferring, explaining, and drawing conclusions.  Defining new actions and interactions and the data that is needed to guide implementation (monitor) and build ownership for decisions.</a:t>
            </a:r>
          </a:p>
          <a:p>
            <a:endParaRPr lang="en-US" dirty="0"/>
          </a:p>
        </p:txBody>
      </p:sp>
    </p:spTree>
    <p:extLst>
      <p:ext uri="{BB962C8B-B14F-4D97-AF65-F5344CB8AC3E}">
        <p14:creationId xmlns:p14="http://schemas.microsoft.com/office/powerpoint/2010/main" val="353435783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3"/>
            <a:ext cx="8041440" cy="1239837"/>
          </a:xfrm>
        </p:spPr>
        <p:txBody>
          <a:bodyPr/>
          <a:lstStyle/>
          <a:p>
            <a:r>
              <a:rPr lang="en-US" b="1" dirty="0" smtClean="0"/>
              <a:t>Data Review</a:t>
            </a:r>
            <a:endParaRPr lang="en-US" b="1" dirty="0"/>
          </a:p>
        </p:txBody>
      </p:sp>
      <p:sp>
        <p:nvSpPr>
          <p:cNvPr id="3" name="Content Placeholder 2"/>
          <p:cNvSpPr>
            <a:spLocks noGrp="1"/>
          </p:cNvSpPr>
          <p:nvPr>
            <p:ph idx="1"/>
          </p:nvPr>
        </p:nvSpPr>
        <p:spPr>
          <a:xfrm>
            <a:off x="762000" y="1981200"/>
            <a:ext cx="7467600" cy="3036937"/>
          </a:xfrm>
        </p:spPr>
        <p:txBody>
          <a:bodyPr>
            <a:normAutofit/>
          </a:bodyPr>
          <a:lstStyle/>
          <a:p>
            <a:pPr marL="463550" indent="-463550"/>
            <a:r>
              <a:rPr lang="en-US" sz="4000" dirty="0" smtClean="0">
                <a:hlinkClick r:id="rId2"/>
              </a:rPr>
              <a:t>The Source</a:t>
            </a:r>
            <a:endParaRPr lang="en-US" sz="4000" dirty="0"/>
          </a:p>
        </p:txBody>
      </p:sp>
    </p:spTree>
    <p:extLst>
      <p:ext uri="{BB962C8B-B14F-4D97-AF65-F5344CB8AC3E}">
        <p14:creationId xmlns:p14="http://schemas.microsoft.com/office/powerpoint/2010/main" val="822976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32DFAABD-9629-4D63-899A-6D6764C2CABB}" type="slidenum">
              <a:rPr lang="en-US" altLang="en-US"/>
              <a:pPr/>
              <a:t>106</a:t>
            </a:fld>
            <a:endParaRPr lang="en-US" altLang="en-US" dirty="0"/>
          </a:p>
        </p:txBody>
      </p:sp>
      <p:sp>
        <p:nvSpPr>
          <p:cNvPr id="13315" name="Rectangle 2"/>
          <p:cNvSpPr>
            <a:spLocks noGrp="1" noChangeArrowheads="1"/>
          </p:cNvSpPr>
          <p:nvPr>
            <p:ph type="title"/>
          </p:nvPr>
        </p:nvSpPr>
        <p:spPr/>
        <p:txBody>
          <a:bodyPr/>
          <a:lstStyle/>
          <a:p>
            <a:pPr eaLnBrk="1" hangingPunct="1"/>
            <a:r>
              <a:rPr lang="en-US" altLang="en-US" b="1" dirty="0" smtClean="0"/>
              <a:t>Practice</a:t>
            </a:r>
            <a:endParaRPr lang="en-US" altLang="en-US" b="1" dirty="0" smtClean="0"/>
          </a:p>
        </p:txBody>
      </p:sp>
      <p:sp>
        <p:nvSpPr>
          <p:cNvPr id="13316" name="Rectangle 3"/>
          <p:cNvSpPr>
            <a:spLocks noGrp="1" noChangeArrowheads="1"/>
          </p:cNvSpPr>
          <p:nvPr>
            <p:ph type="body" idx="1"/>
          </p:nvPr>
        </p:nvSpPr>
        <p:spPr>
          <a:xfrm>
            <a:off x="436179" y="2217683"/>
            <a:ext cx="8229600" cy="3616325"/>
          </a:xfrm>
        </p:spPr>
        <p:txBody>
          <a:bodyPr/>
          <a:lstStyle/>
          <a:p>
            <a:r>
              <a:rPr lang="en-US" altLang="en-US" dirty="0" smtClean="0"/>
              <a:t>Illinois Interactive Report Card</a:t>
            </a:r>
          </a:p>
          <a:p>
            <a:pPr lvl="1"/>
            <a:r>
              <a:rPr lang="en-US" altLang="en-US" dirty="0" smtClean="0"/>
              <a:t>Look at District Data</a:t>
            </a:r>
          </a:p>
          <a:p>
            <a:r>
              <a:rPr lang="en-US" altLang="en-US" dirty="0" smtClean="0"/>
              <a:t>Follow the three steps</a:t>
            </a:r>
            <a:endParaRPr lang="en-US" altLang="en-US" dirty="0" smtClean="0"/>
          </a:p>
        </p:txBody>
      </p:sp>
    </p:spTree>
    <p:extLst>
      <p:ext uri="{BB962C8B-B14F-4D97-AF65-F5344CB8AC3E}">
        <p14:creationId xmlns:p14="http://schemas.microsoft.com/office/powerpoint/2010/main" val="166564566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Debrief</a:t>
            </a:r>
            <a:endParaRPr lang="en-US" b="1" dirty="0"/>
          </a:p>
        </p:txBody>
      </p:sp>
      <p:sp>
        <p:nvSpPr>
          <p:cNvPr id="3" name="Content Placeholder 2"/>
          <p:cNvSpPr>
            <a:spLocks noGrp="1"/>
          </p:cNvSpPr>
          <p:nvPr>
            <p:ph idx="1"/>
          </p:nvPr>
        </p:nvSpPr>
        <p:spPr/>
        <p:txBody>
          <a:bodyPr/>
          <a:lstStyle/>
          <a:p>
            <a:endParaRPr lang="en-US" dirty="0"/>
          </a:p>
        </p:txBody>
      </p:sp>
    </p:spTree>
    <p:extLst>
      <p:ext uri="{BB962C8B-B14F-4D97-AF65-F5344CB8AC3E}">
        <p14:creationId xmlns:p14="http://schemas.microsoft.com/office/powerpoint/2010/main" val="415307910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15458436"/>
              </p:ext>
            </p:extLst>
          </p:nvPr>
        </p:nvGraphicFramePr>
        <p:xfrm>
          <a:off x="1905000" y="1600201"/>
          <a:ext cx="5257800" cy="383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Title 15"/>
          <p:cNvSpPr>
            <a:spLocks noGrp="1"/>
          </p:cNvSpPr>
          <p:nvPr>
            <p:ph type="title"/>
          </p:nvPr>
        </p:nvSpPr>
        <p:spPr>
          <a:xfrm>
            <a:off x="1095023" y="609603"/>
            <a:ext cx="6965245" cy="1066799"/>
          </a:xfrm>
        </p:spPr>
        <p:txBody>
          <a:bodyPr>
            <a:noAutofit/>
          </a:bodyPr>
          <a:lstStyle/>
          <a:p>
            <a:r>
              <a:rPr lang="en-US" sz="3200" dirty="0" smtClean="0"/>
              <a:t>Process of Transforming Data Into Knowledge</a:t>
            </a:r>
            <a:endParaRPr lang="en-US" sz="3200" dirty="0"/>
          </a:p>
        </p:txBody>
      </p:sp>
      <p:sp>
        <p:nvSpPr>
          <p:cNvPr id="19" name="Content Placeholder 18"/>
          <p:cNvSpPr>
            <a:spLocks noGrp="1"/>
          </p:cNvSpPr>
          <p:nvPr>
            <p:ph idx="1"/>
          </p:nvPr>
        </p:nvSpPr>
        <p:spPr>
          <a:xfrm>
            <a:off x="1463040" y="1676402"/>
            <a:ext cx="6196405" cy="4046669"/>
          </a:xfrm>
        </p:spPr>
        <p:txBody>
          <a:bodyPr>
            <a:normAutofit lnSpcReduction="10000"/>
          </a:bodyPr>
          <a:lstStyle/>
          <a:p>
            <a:endParaRPr lang="en-US" dirty="0" smtClean="0"/>
          </a:p>
          <a:p>
            <a:endParaRPr lang="en-US" dirty="0"/>
          </a:p>
          <a:p>
            <a:endParaRPr lang="en-US" dirty="0" smtClean="0"/>
          </a:p>
          <a:p>
            <a:pPr marL="0" indent="0">
              <a:buNone/>
            </a:pPr>
            <a:endParaRPr lang="en-US" dirty="0"/>
          </a:p>
          <a:p>
            <a:endParaRPr lang="en-US" dirty="0" smtClean="0"/>
          </a:p>
          <a:p>
            <a:endParaRPr lang="en-US" dirty="0"/>
          </a:p>
          <a:p>
            <a:endParaRPr lang="en-US" dirty="0" smtClean="0"/>
          </a:p>
          <a:p>
            <a:endParaRPr lang="en-US" dirty="0"/>
          </a:p>
          <a:p>
            <a:pPr marL="0" indent="0">
              <a:buNone/>
            </a:pPr>
            <a:r>
              <a:rPr lang="en-US" sz="800" dirty="0" smtClean="0"/>
              <a:t>Adapted from </a:t>
            </a:r>
            <a:r>
              <a:rPr lang="en-US" sz="800" i="1" dirty="0" smtClean="0"/>
              <a:t>Keeping Teachers in the Center : A Framework of Data </a:t>
            </a:r>
            <a:r>
              <a:rPr lang="en-US" sz="800" i="1" dirty="0"/>
              <a:t>D</a:t>
            </a:r>
            <a:r>
              <a:rPr lang="en-US" sz="800" i="1" dirty="0" smtClean="0"/>
              <a:t>riven </a:t>
            </a:r>
            <a:r>
              <a:rPr lang="en-US" sz="800" i="1" dirty="0"/>
              <a:t>D</a:t>
            </a:r>
            <a:r>
              <a:rPr lang="en-US" sz="800" i="1" dirty="0" smtClean="0"/>
              <a:t>ecision </a:t>
            </a:r>
            <a:r>
              <a:rPr lang="en-US" sz="800" i="1" dirty="0"/>
              <a:t>M</a:t>
            </a:r>
            <a:r>
              <a:rPr lang="en-US" sz="800" i="1" dirty="0" smtClean="0"/>
              <a:t>aking</a:t>
            </a:r>
          </a:p>
          <a:p>
            <a:pPr marL="0" indent="0">
              <a:buNone/>
            </a:pPr>
            <a:r>
              <a:rPr lang="en-US" sz="800" dirty="0" smtClean="0"/>
              <a:t>Daniel Ligh.t Education Development Center ,Inc. Center for Children and Technology USA,2004</a:t>
            </a:r>
            <a:endParaRPr lang="en-US" sz="800" dirty="0"/>
          </a:p>
        </p:txBody>
      </p:sp>
    </p:spTree>
    <p:extLst>
      <p:ext uri="{BB962C8B-B14F-4D97-AF65-F5344CB8AC3E}">
        <p14:creationId xmlns:p14="http://schemas.microsoft.com/office/powerpoint/2010/main" val="355313248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Using Data To Inform Your Instruction</a:t>
            </a:r>
            <a:endParaRPr lang="en-US" dirty="0"/>
          </a:p>
        </p:txBody>
      </p:sp>
      <p:sp>
        <p:nvSpPr>
          <p:cNvPr id="3" name="Subtitle 2"/>
          <p:cNvSpPr>
            <a:spLocks noGrp="1"/>
          </p:cNvSpPr>
          <p:nvPr>
            <p:ph type="subTitle" idx="1"/>
          </p:nvPr>
        </p:nvSpPr>
        <p:spPr/>
        <p:txBody>
          <a:bodyPr>
            <a:normAutofit/>
          </a:bodyPr>
          <a:lstStyle/>
          <a:p>
            <a:endParaRPr lang="en-US" dirty="0"/>
          </a:p>
        </p:txBody>
      </p:sp>
    </p:spTree>
    <p:extLst>
      <p:ext uri="{BB962C8B-B14F-4D97-AF65-F5344CB8AC3E}">
        <p14:creationId xmlns:p14="http://schemas.microsoft.com/office/powerpoint/2010/main" val="202472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013" y="838200"/>
            <a:ext cx="8229600" cy="1066800"/>
          </a:xfrm>
        </p:spPr>
        <p:txBody>
          <a:bodyPr>
            <a:normAutofit fontScale="90000"/>
          </a:bodyPr>
          <a:lstStyle/>
          <a:p>
            <a:r>
              <a:rPr lang="en-US" b="1" dirty="0"/>
              <a:t>Assessment inspire us to ask these hard questions: </a:t>
            </a:r>
          </a:p>
        </p:txBody>
      </p:sp>
      <p:sp>
        <p:nvSpPr>
          <p:cNvPr id="3" name="Content Placeholder 2"/>
          <p:cNvSpPr>
            <a:spLocks noGrp="1"/>
          </p:cNvSpPr>
          <p:nvPr>
            <p:ph idx="1"/>
          </p:nvPr>
        </p:nvSpPr>
        <p:spPr/>
        <p:txBody>
          <a:bodyPr/>
          <a:lstStyle/>
          <a:p>
            <a:r>
              <a:rPr lang="en-US" dirty="0" smtClean="0"/>
              <a:t>“Are </a:t>
            </a:r>
            <a:r>
              <a:rPr lang="en-US" dirty="0"/>
              <a:t>we teaching what we think we are teaching</a:t>
            </a:r>
            <a:r>
              <a:rPr lang="en-US" dirty="0" smtClean="0"/>
              <a:t>?”</a:t>
            </a:r>
          </a:p>
          <a:p>
            <a:r>
              <a:rPr lang="en-US" dirty="0" smtClean="0"/>
              <a:t>“Are </a:t>
            </a:r>
            <a:r>
              <a:rPr lang="en-US" dirty="0"/>
              <a:t>students learning what they are supposed to be learning</a:t>
            </a:r>
            <a:r>
              <a:rPr lang="en-US" dirty="0" smtClean="0"/>
              <a:t>?” </a:t>
            </a:r>
          </a:p>
          <a:p>
            <a:r>
              <a:rPr lang="en-US" dirty="0" smtClean="0"/>
              <a:t>“Is </a:t>
            </a:r>
            <a:r>
              <a:rPr lang="en-US" dirty="0"/>
              <a:t>there a way to teach the subject better, thereby promoting better learning</a:t>
            </a:r>
            <a:r>
              <a:rPr lang="en-US" dirty="0" smtClean="0"/>
              <a:t>?”</a:t>
            </a:r>
            <a:endParaRPr lang="en-US" dirty="0"/>
          </a:p>
        </p:txBody>
      </p:sp>
    </p:spTree>
    <p:extLst>
      <p:ext uri="{BB962C8B-B14F-4D97-AF65-F5344CB8AC3E}">
        <p14:creationId xmlns:p14="http://schemas.microsoft.com/office/powerpoint/2010/main" val="53070588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991" y="457200"/>
            <a:ext cx="8229600" cy="1066800"/>
          </a:xfrm>
        </p:spPr>
        <p:txBody>
          <a:bodyPr>
            <a:normAutofit fontScale="90000"/>
          </a:bodyPr>
          <a:lstStyle/>
          <a:p>
            <a:r>
              <a:rPr lang="en-US" b="1" dirty="0" smtClean="0"/>
              <a:t>Using Data To Inform Instruction</a:t>
            </a:r>
            <a:br>
              <a:rPr lang="en-US" b="1" dirty="0" smtClean="0"/>
            </a:br>
            <a:r>
              <a:rPr lang="en-US" b="1" dirty="0"/>
              <a:t>	</a:t>
            </a:r>
            <a:r>
              <a:rPr lang="en-US" b="1" dirty="0" smtClean="0"/>
              <a:t>Thinking Sheet</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80136524"/>
              </p:ext>
            </p:extLst>
          </p:nvPr>
        </p:nvGraphicFramePr>
        <p:xfrm>
          <a:off x="457200" y="1524000"/>
          <a:ext cx="7371638" cy="984066"/>
        </p:xfrm>
        <a:graphic>
          <a:graphicData uri="http://schemas.openxmlformats.org/drawingml/2006/table">
            <a:tbl>
              <a:tblPr firstRow="1" firstCol="1" lastRow="1" lastCol="1" bandRow="1" bandCol="1">
                <a:tableStyleId>{5C22544A-7EE6-4342-B048-85BDC9FD1C3A}</a:tableStyleId>
              </a:tblPr>
              <a:tblGrid>
                <a:gridCol w="1817467"/>
                <a:gridCol w="5554171"/>
              </a:tblGrid>
              <a:tr h="647925">
                <a:tc>
                  <a:txBody>
                    <a:bodyPr/>
                    <a:lstStyle/>
                    <a:p>
                      <a:pPr marL="64770" marR="0">
                        <a:lnSpc>
                          <a:spcPct val="115000"/>
                        </a:lnSpc>
                        <a:spcBef>
                          <a:spcPts val="5"/>
                        </a:spcBef>
                        <a:spcAft>
                          <a:spcPts val="0"/>
                        </a:spcAft>
                      </a:pPr>
                      <a:r>
                        <a:rPr lang="en-US" sz="1600" spc="15" dirty="0">
                          <a:effectLst/>
                        </a:rPr>
                        <a:t>I</a:t>
                      </a:r>
                      <a:r>
                        <a:rPr lang="en-US" sz="1600" spc="-15" dirty="0">
                          <a:effectLst/>
                        </a:rPr>
                        <a:t>n</a:t>
                      </a:r>
                      <a:r>
                        <a:rPr lang="en-US" sz="1600" spc="5" dirty="0">
                          <a:effectLst/>
                        </a:rPr>
                        <a:t>s</a:t>
                      </a:r>
                      <a:r>
                        <a:rPr lang="en-US" sz="1600" dirty="0">
                          <a:effectLst/>
                        </a:rPr>
                        <a:t>t</a:t>
                      </a:r>
                      <a:r>
                        <a:rPr lang="en-US" sz="1600" spc="5" dirty="0">
                          <a:effectLst/>
                        </a:rPr>
                        <a:t>r</a:t>
                      </a:r>
                      <a:r>
                        <a:rPr lang="en-US" sz="1600" spc="-10" dirty="0">
                          <a:effectLst/>
                        </a:rPr>
                        <a:t>u</a:t>
                      </a:r>
                      <a:r>
                        <a:rPr lang="en-US" sz="1600" spc="5" dirty="0">
                          <a:effectLst/>
                        </a:rPr>
                        <a:t>c</a:t>
                      </a:r>
                      <a:r>
                        <a:rPr lang="en-US" sz="1600" spc="-15" dirty="0">
                          <a:effectLst/>
                        </a:rPr>
                        <a:t>t</a:t>
                      </a:r>
                      <a:r>
                        <a:rPr lang="en-US" sz="1600" spc="10" dirty="0">
                          <a:effectLst/>
                        </a:rPr>
                        <a:t>i</a:t>
                      </a:r>
                      <a:r>
                        <a:rPr lang="en-US" sz="1600" spc="-5" dirty="0">
                          <a:effectLst/>
                        </a:rPr>
                        <a:t>o</a:t>
                      </a:r>
                      <a:r>
                        <a:rPr lang="en-US" sz="1600" dirty="0">
                          <a:effectLst/>
                        </a:rPr>
                        <a:t>n</a:t>
                      </a:r>
                      <a:r>
                        <a:rPr lang="en-US" sz="1600" spc="-10" dirty="0">
                          <a:effectLst/>
                        </a:rPr>
                        <a:t>a</a:t>
                      </a:r>
                      <a:r>
                        <a:rPr lang="en-US" sz="1600" dirty="0">
                          <a:effectLst/>
                        </a:rPr>
                        <a:t>l </a:t>
                      </a:r>
                      <a:r>
                        <a:rPr lang="en-US" sz="1600" spc="5" dirty="0">
                          <a:effectLst/>
                        </a:rPr>
                        <a:t>F</a:t>
                      </a:r>
                      <a:r>
                        <a:rPr lang="en-US" sz="1600" spc="-15" dirty="0">
                          <a:effectLst/>
                        </a:rPr>
                        <a:t>o</a:t>
                      </a:r>
                      <a:r>
                        <a:rPr lang="en-US" sz="1600" spc="5" dirty="0">
                          <a:effectLst/>
                        </a:rPr>
                        <a:t>c</a:t>
                      </a:r>
                      <a:r>
                        <a:rPr lang="en-US" sz="1600" dirty="0">
                          <a:effectLst/>
                        </a:rPr>
                        <a:t>us</a:t>
                      </a:r>
                      <a:endParaRPr lang="en-US" sz="1600" dirty="0">
                        <a:effectLst/>
                        <a:latin typeface="Calibri"/>
                        <a:ea typeface="Calibri"/>
                        <a:cs typeface="Times New Roman"/>
                      </a:endParaRPr>
                    </a:p>
                  </a:txBody>
                  <a:tcPr marL="0" marR="0" marT="0" marB="0"/>
                </a:tc>
                <a:tc>
                  <a:txBody>
                    <a:bodyPr/>
                    <a:lstStyle/>
                    <a:p>
                      <a:pPr marL="0" marR="0">
                        <a:lnSpc>
                          <a:spcPct val="115000"/>
                        </a:lnSpc>
                        <a:spcBef>
                          <a:spcPts val="0"/>
                        </a:spcBef>
                        <a:spcAft>
                          <a:spcPts val="1000"/>
                        </a:spcAft>
                      </a:pPr>
                      <a:r>
                        <a:rPr lang="en-US" sz="1600" dirty="0">
                          <a:effectLst/>
                        </a:rPr>
                        <a:t> </a:t>
                      </a:r>
                      <a:endParaRPr lang="en-US" sz="1600" dirty="0">
                        <a:effectLst/>
                        <a:latin typeface="Calibri"/>
                        <a:ea typeface="Calibri"/>
                        <a:cs typeface="Times New Roman"/>
                      </a:endParaRPr>
                    </a:p>
                  </a:txBody>
                  <a:tcPr marL="0" marR="0" marT="0" marB="0"/>
                </a:tc>
              </a:tr>
              <a:tr h="336141">
                <a:tc>
                  <a:txBody>
                    <a:bodyPr/>
                    <a:lstStyle/>
                    <a:p>
                      <a:pPr marL="64770" marR="0">
                        <a:lnSpc>
                          <a:spcPct val="115000"/>
                        </a:lnSpc>
                        <a:spcBef>
                          <a:spcPts val="5"/>
                        </a:spcBef>
                        <a:spcAft>
                          <a:spcPts val="0"/>
                        </a:spcAft>
                      </a:pPr>
                      <a:r>
                        <a:rPr lang="en-US" sz="1600" spc="-5">
                          <a:effectLst/>
                        </a:rPr>
                        <a:t>D</a:t>
                      </a:r>
                      <a:r>
                        <a:rPr lang="en-US" sz="1600">
                          <a:effectLst/>
                        </a:rPr>
                        <a:t>ata S</a:t>
                      </a:r>
                      <a:r>
                        <a:rPr lang="en-US" sz="1600" spc="-5">
                          <a:effectLst/>
                        </a:rPr>
                        <a:t>o</a:t>
                      </a:r>
                      <a:r>
                        <a:rPr lang="en-US" sz="1600">
                          <a:effectLst/>
                        </a:rPr>
                        <a:t>u</a:t>
                      </a:r>
                      <a:r>
                        <a:rPr lang="en-US" sz="1600" spc="-10">
                          <a:effectLst/>
                        </a:rPr>
                        <a:t>r</a:t>
                      </a:r>
                      <a:r>
                        <a:rPr lang="en-US" sz="1600" spc="5">
                          <a:effectLst/>
                        </a:rPr>
                        <a:t>c</a:t>
                      </a:r>
                      <a:r>
                        <a:rPr lang="en-US" sz="1600">
                          <a:effectLst/>
                        </a:rPr>
                        <a:t>e</a:t>
                      </a:r>
                      <a:endParaRPr lang="en-US" sz="1600">
                        <a:effectLst/>
                        <a:latin typeface="Calibri"/>
                        <a:ea typeface="Calibri"/>
                        <a:cs typeface="Times New Roman"/>
                      </a:endParaRPr>
                    </a:p>
                  </a:txBody>
                  <a:tcPr marL="0" marR="0" marT="0" marB="0"/>
                </a:tc>
                <a:tc>
                  <a:txBody>
                    <a:bodyPr/>
                    <a:lstStyle/>
                    <a:p>
                      <a:pPr marL="0" marR="0">
                        <a:lnSpc>
                          <a:spcPct val="115000"/>
                        </a:lnSpc>
                        <a:spcBef>
                          <a:spcPts val="0"/>
                        </a:spcBef>
                        <a:spcAft>
                          <a:spcPts val="1000"/>
                        </a:spcAft>
                      </a:pPr>
                      <a:r>
                        <a:rPr lang="en-US" sz="1600" dirty="0">
                          <a:effectLst/>
                        </a:rPr>
                        <a:t> </a:t>
                      </a:r>
                      <a:endParaRPr lang="en-US" sz="1600" dirty="0">
                        <a:effectLst/>
                        <a:latin typeface="Calibri"/>
                        <a:ea typeface="Calibri"/>
                        <a:cs typeface="Times New Roman"/>
                      </a:endParaRPr>
                    </a:p>
                  </a:txBody>
                  <a:tcPr marL="0" marR="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10626087"/>
              </p:ext>
            </p:extLst>
          </p:nvPr>
        </p:nvGraphicFramePr>
        <p:xfrm>
          <a:off x="609600" y="2743200"/>
          <a:ext cx="7676436" cy="2590800"/>
        </p:xfrm>
        <a:graphic>
          <a:graphicData uri="http://schemas.openxmlformats.org/drawingml/2006/table">
            <a:tbl>
              <a:tblPr firstRow="1" firstCol="1" lastRow="1" lastCol="1" bandRow="1" bandCol="1">
                <a:tableStyleId>{5C22544A-7EE6-4342-B048-85BDC9FD1C3A}</a:tableStyleId>
              </a:tblPr>
              <a:tblGrid>
                <a:gridCol w="1919109"/>
                <a:gridCol w="1919109"/>
                <a:gridCol w="1919109"/>
                <a:gridCol w="1919109"/>
              </a:tblGrid>
              <a:tr h="1295400">
                <a:tc>
                  <a:txBody>
                    <a:bodyPr/>
                    <a:lstStyle/>
                    <a:p>
                      <a:pPr marL="172085" marR="158750" algn="ctr">
                        <a:lnSpc>
                          <a:spcPct val="115000"/>
                        </a:lnSpc>
                        <a:spcBef>
                          <a:spcPts val="5"/>
                        </a:spcBef>
                        <a:spcAft>
                          <a:spcPts val="0"/>
                        </a:spcAft>
                      </a:pPr>
                      <a:r>
                        <a:rPr lang="en-US" sz="1600" dirty="0">
                          <a:effectLst/>
                        </a:rPr>
                        <a:t>S</a:t>
                      </a:r>
                      <a:r>
                        <a:rPr lang="en-US" sz="1600" spc="5" dirty="0">
                          <a:effectLst/>
                        </a:rPr>
                        <a:t>t</a:t>
                      </a:r>
                      <a:r>
                        <a:rPr lang="en-US" sz="1600" dirty="0">
                          <a:effectLst/>
                        </a:rPr>
                        <a:t>u</a:t>
                      </a:r>
                      <a:r>
                        <a:rPr lang="en-US" sz="1600" spc="-10" dirty="0">
                          <a:effectLst/>
                        </a:rPr>
                        <a:t>d</a:t>
                      </a:r>
                      <a:r>
                        <a:rPr lang="en-US" sz="1600" dirty="0">
                          <a:effectLst/>
                        </a:rPr>
                        <a:t>en</a:t>
                      </a:r>
                      <a:r>
                        <a:rPr lang="en-US" sz="1600" spc="5" dirty="0">
                          <a:effectLst/>
                        </a:rPr>
                        <a:t>t</a:t>
                      </a:r>
                      <a:r>
                        <a:rPr lang="en-US" sz="1600" dirty="0">
                          <a:effectLst/>
                        </a:rPr>
                        <a:t>s </a:t>
                      </a:r>
                      <a:r>
                        <a:rPr lang="en-US" sz="1600" spc="-15" dirty="0">
                          <a:effectLst/>
                        </a:rPr>
                        <a:t>A</a:t>
                      </a:r>
                      <a:r>
                        <a:rPr lang="en-US" sz="1600" spc="5" dirty="0">
                          <a:effectLst/>
                        </a:rPr>
                        <a:t>b</a:t>
                      </a:r>
                      <a:r>
                        <a:rPr lang="en-US" sz="1600" spc="-10" dirty="0">
                          <a:effectLst/>
                        </a:rPr>
                        <a:t>o</a:t>
                      </a:r>
                      <a:r>
                        <a:rPr lang="en-US" sz="1600" spc="5" dirty="0">
                          <a:effectLst/>
                        </a:rPr>
                        <a:t>ve</a:t>
                      </a:r>
                      <a:endParaRPr lang="en-US" sz="1600" dirty="0">
                        <a:effectLst/>
                      </a:endParaRPr>
                    </a:p>
                    <a:p>
                      <a:pPr marL="328295" marR="314960" algn="ctr">
                        <a:lnSpc>
                          <a:spcPts val="1330"/>
                        </a:lnSpc>
                        <a:spcBef>
                          <a:spcPts val="5"/>
                        </a:spcBef>
                        <a:spcAft>
                          <a:spcPts val="0"/>
                        </a:spcAft>
                      </a:pPr>
                      <a:r>
                        <a:rPr lang="en-US" sz="1600" spc="5" dirty="0">
                          <a:effectLst/>
                        </a:rPr>
                        <a:t>P</a:t>
                      </a:r>
                      <a:r>
                        <a:rPr lang="en-US" sz="1600" spc="-5" dirty="0">
                          <a:effectLst/>
                        </a:rPr>
                        <a:t>r</a:t>
                      </a:r>
                      <a:r>
                        <a:rPr lang="en-US" sz="1600" dirty="0">
                          <a:effectLst/>
                        </a:rPr>
                        <a:t>o</a:t>
                      </a:r>
                      <a:r>
                        <a:rPr lang="en-US" sz="1600" spc="5" dirty="0">
                          <a:effectLst/>
                        </a:rPr>
                        <a:t>f</a:t>
                      </a:r>
                      <a:r>
                        <a:rPr lang="en-US" sz="1600" dirty="0">
                          <a:effectLst/>
                        </a:rPr>
                        <a:t>ic</a:t>
                      </a:r>
                      <a:r>
                        <a:rPr lang="en-US" sz="1600" spc="-15" dirty="0">
                          <a:effectLst/>
                        </a:rPr>
                        <a:t>i</a:t>
                      </a:r>
                      <a:r>
                        <a:rPr lang="en-US" sz="1600" dirty="0">
                          <a:effectLst/>
                        </a:rPr>
                        <a:t>ency</a:t>
                      </a:r>
                      <a:endParaRPr lang="en-US" sz="1600" dirty="0">
                        <a:effectLst/>
                        <a:latin typeface="Calibri"/>
                        <a:ea typeface="Calibri"/>
                        <a:cs typeface="Times New Roman"/>
                      </a:endParaRPr>
                    </a:p>
                  </a:txBody>
                  <a:tcPr marL="0" marR="0" marT="0" marB="0"/>
                </a:tc>
                <a:tc>
                  <a:txBody>
                    <a:bodyPr/>
                    <a:lstStyle/>
                    <a:p>
                      <a:pPr marL="351155" marR="0">
                        <a:lnSpc>
                          <a:spcPct val="115000"/>
                        </a:lnSpc>
                        <a:spcBef>
                          <a:spcPts val="5"/>
                        </a:spcBef>
                        <a:spcAft>
                          <a:spcPts val="0"/>
                        </a:spcAft>
                      </a:pPr>
                      <a:r>
                        <a:rPr lang="en-US" sz="1600" dirty="0">
                          <a:effectLst/>
                        </a:rPr>
                        <a:t>S</a:t>
                      </a:r>
                      <a:r>
                        <a:rPr lang="en-US" sz="1600" spc="5" dirty="0">
                          <a:effectLst/>
                        </a:rPr>
                        <a:t>t</a:t>
                      </a:r>
                      <a:r>
                        <a:rPr lang="en-US" sz="1600" dirty="0">
                          <a:effectLst/>
                        </a:rPr>
                        <a:t>u</a:t>
                      </a:r>
                      <a:r>
                        <a:rPr lang="en-US" sz="1600" spc="-10" dirty="0">
                          <a:effectLst/>
                        </a:rPr>
                        <a:t>d</a:t>
                      </a:r>
                      <a:r>
                        <a:rPr lang="en-US" sz="1600" dirty="0">
                          <a:effectLst/>
                        </a:rPr>
                        <a:t>en</a:t>
                      </a:r>
                      <a:r>
                        <a:rPr lang="en-US" sz="1600" spc="5" dirty="0">
                          <a:effectLst/>
                        </a:rPr>
                        <a:t>t</a:t>
                      </a:r>
                      <a:r>
                        <a:rPr lang="en-US" sz="1600" dirty="0">
                          <a:effectLst/>
                        </a:rPr>
                        <a:t>s </a:t>
                      </a:r>
                      <a:r>
                        <a:rPr lang="en-US" sz="1600" spc="-15" dirty="0">
                          <a:effectLst/>
                        </a:rPr>
                        <a:t>A</a:t>
                      </a:r>
                      <a:r>
                        <a:rPr lang="en-US" sz="1600" dirty="0">
                          <a:effectLst/>
                        </a:rPr>
                        <a:t>t</a:t>
                      </a:r>
                    </a:p>
                    <a:p>
                      <a:pPr marL="351155" marR="0">
                        <a:lnSpc>
                          <a:spcPts val="1330"/>
                        </a:lnSpc>
                        <a:spcBef>
                          <a:spcPts val="5"/>
                        </a:spcBef>
                        <a:spcAft>
                          <a:spcPts val="0"/>
                        </a:spcAft>
                      </a:pPr>
                      <a:r>
                        <a:rPr lang="en-US" sz="1600" spc="5" dirty="0">
                          <a:effectLst/>
                        </a:rPr>
                        <a:t>P</a:t>
                      </a:r>
                      <a:r>
                        <a:rPr lang="en-US" sz="1600" spc="-5" dirty="0">
                          <a:effectLst/>
                        </a:rPr>
                        <a:t>r</a:t>
                      </a:r>
                      <a:r>
                        <a:rPr lang="en-US" sz="1600" dirty="0">
                          <a:effectLst/>
                        </a:rPr>
                        <a:t>o</a:t>
                      </a:r>
                      <a:r>
                        <a:rPr lang="en-US" sz="1600" spc="5" dirty="0">
                          <a:effectLst/>
                        </a:rPr>
                        <a:t>f</a:t>
                      </a:r>
                      <a:r>
                        <a:rPr lang="en-US" sz="1600" dirty="0">
                          <a:effectLst/>
                        </a:rPr>
                        <a:t>ic</a:t>
                      </a:r>
                      <a:r>
                        <a:rPr lang="en-US" sz="1600" spc="-15" dirty="0">
                          <a:effectLst/>
                        </a:rPr>
                        <a:t>i</a:t>
                      </a:r>
                      <a:r>
                        <a:rPr lang="en-US" sz="1600" dirty="0">
                          <a:effectLst/>
                        </a:rPr>
                        <a:t>ency</a:t>
                      </a:r>
                      <a:endParaRPr lang="en-US" sz="1600" dirty="0">
                        <a:effectLst/>
                        <a:latin typeface="Calibri"/>
                        <a:ea typeface="Calibri"/>
                        <a:cs typeface="Times New Roman"/>
                      </a:endParaRPr>
                    </a:p>
                  </a:txBody>
                  <a:tcPr marL="0" marR="0" marT="0" marB="0"/>
                </a:tc>
                <a:tc>
                  <a:txBody>
                    <a:bodyPr/>
                    <a:lstStyle/>
                    <a:p>
                      <a:pPr marL="281940" marR="267970" algn="ctr">
                        <a:lnSpc>
                          <a:spcPct val="115000"/>
                        </a:lnSpc>
                        <a:spcBef>
                          <a:spcPts val="5"/>
                        </a:spcBef>
                        <a:spcAft>
                          <a:spcPts val="0"/>
                        </a:spcAft>
                      </a:pPr>
                      <a:r>
                        <a:rPr lang="en-US" sz="1600" dirty="0">
                          <a:effectLst/>
                        </a:rPr>
                        <a:t>S</a:t>
                      </a:r>
                      <a:r>
                        <a:rPr lang="en-US" sz="1600" spc="5" dirty="0">
                          <a:effectLst/>
                        </a:rPr>
                        <a:t>t</a:t>
                      </a:r>
                      <a:r>
                        <a:rPr lang="en-US" sz="1600" dirty="0">
                          <a:effectLst/>
                        </a:rPr>
                        <a:t>u</a:t>
                      </a:r>
                      <a:r>
                        <a:rPr lang="en-US" sz="1600" spc="-10" dirty="0">
                          <a:effectLst/>
                        </a:rPr>
                        <a:t>d</a:t>
                      </a:r>
                      <a:r>
                        <a:rPr lang="en-US" sz="1600" dirty="0">
                          <a:effectLst/>
                        </a:rPr>
                        <a:t>en</a:t>
                      </a:r>
                      <a:r>
                        <a:rPr lang="en-US" sz="1600" spc="5" dirty="0">
                          <a:effectLst/>
                        </a:rPr>
                        <a:t>t</a:t>
                      </a:r>
                      <a:r>
                        <a:rPr lang="en-US" sz="1600" dirty="0">
                          <a:effectLst/>
                        </a:rPr>
                        <a:t>s </a:t>
                      </a:r>
                      <a:r>
                        <a:rPr lang="en-US" sz="1600" spc="-15" dirty="0">
                          <a:effectLst/>
                        </a:rPr>
                        <a:t>N</a:t>
                      </a:r>
                      <a:r>
                        <a:rPr lang="en-US" sz="1600" dirty="0">
                          <a:effectLst/>
                        </a:rPr>
                        <a:t>ot</a:t>
                      </a:r>
                    </a:p>
                    <a:p>
                      <a:pPr marL="392430" marR="380365" algn="ctr">
                        <a:lnSpc>
                          <a:spcPts val="1330"/>
                        </a:lnSpc>
                        <a:spcBef>
                          <a:spcPts val="5"/>
                        </a:spcBef>
                        <a:spcAft>
                          <a:spcPts val="0"/>
                        </a:spcAft>
                      </a:pPr>
                      <a:r>
                        <a:rPr lang="en-US" sz="1600" spc="5" dirty="0">
                          <a:effectLst/>
                        </a:rPr>
                        <a:t>P</a:t>
                      </a:r>
                      <a:r>
                        <a:rPr lang="en-US" sz="1600" spc="-5" dirty="0">
                          <a:effectLst/>
                        </a:rPr>
                        <a:t>r</a:t>
                      </a:r>
                      <a:r>
                        <a:rPr lang="en-US" sz="1600" dirty="0">
                          <a:effectLst/>
                        </a:rPr>
                        <a:t>o</a:t>
                      </a:r>
                      <a:r>
                        <a:rPr lang="en-US" sz="1600" spc="5" dirty="0">
                          <a:effectLst/>
                        </a:rPr>
                        <a:t>f</a:t>
                      </a:r>
                      <a:r>
                        <a:rPr lang="en-US" sz="1600" dirty="0">
                          <a:effectLst/>
                        </a:rPr>
                        <a:t>ic</a:t>
                      </a:r>
                      <a:r>
                        <a:rPr lang="en-US" sz="1600" spc="-15" dirty="0">
                          <a:effectLst/>
                        </a:rPr>
                        <a:t>i</a:t>
                      </a:r>
                      <a:r>
                        <a:rPr lang="en-US" sz="1600" dirty="0">
                          <a:effectLst/>
                        </a:rPr>
                        <a:t>ent</a:t>
                      </a:r>
                      <a:endParaRPr lang="en-US" sz="1600" dirty="0">
                        <a:effectLst/>
                        <a:latin typeface="Calibri"/>
                        <a:ea typeface="Calibri"/>
                        <a:cs typeface="Times New Roman"/>
                      </a:endParaRPr>
                    </a:p>
                  </a:txBody>
                  <a:tcPr marL="0" marR="0" marT="0" marB="0"/>
                </a:tc>
                <a:tc>
                  <a:txBody>
                    <a:bodyPr/>
                    <a:lstStyle/>
                    <a:p>
                      <a:pPr marL="74295" marR="62230" algn="ctr">
                        <a:lnSpc>
                          <a:spcPct val="115000"/>
                        </a:lnSpc>
                        <a:spcBef>
                          <a:spcPts val="5"/>
                        </a:spcBef>
                        <a:spcAft>
                          <a:spcPts val="0"/>
                        </a:spcAft>
                      </a:pPr>
                      <a:r>
                        <a:rPr lang="en-US" sz="1600" dirty="0" smtClean="0">
                          <a:effectLst/>
                        </a:rPr>
                        <a:t>S</a:t>
                      </a:r>
                      <a:r>
                        <a:rPr lang="en-US" sz="1600" spc="5" dirty="0" smtClean="0">
                          <a:effectLst/>
                        </a:rPr>
                        <a:t>t</a:t>
                      </a:r>
                      <a:r>
                        <a:rPr lang="en-US" sz="1600" dirty="0" smtClean="0">
                          <a:effectLst/>
                        </a:rPr>
                        <a:t>u</a:t>
                      </a:r>
                      <a:r>
                        <a:rPr lang="en-US" sz="1600" spc="-10" dirty="0" smtClean="0">
                          <a:effectLst/>
                        </a:rPr>
                        <a:t>d</a:t>
                      </a:r>
                      <a:r>
                        <a:rPr lang="en-US" sz="1600" dirty="0" smtClean="0">
                          <a:effectLst/>
                        </a:rPr>
                        <a:t>en</a:t>
                      </a:r>
                      <a:r>
                        <a:rPr lang="en-US" sz="1600" spc="5" dirty="0" smtClean="0">
                          <a:effectLst/>
                        </a:rPr>
                        <a:t>t</a:t>
                      </a:r>
                      <a:r>
                        <a:rPr lang="en-US" sz="1600" dirty="0" smtClean="0">
                          <a:effectLst/>
                        </a:rPr>
                        <a:t>s </a:t>
                      </a:r>
                      <a:r>
                        <a:rPr lang="en-US" sz="1600" spc="-15" dirty="0" smtClean="0">
                          <a:effectLst/>
                        </a:rPr>
                        <a:t>F</a:t>
                      </a:r>
                      <a:r>
                        <a:rPr lang="en-US" sz="1600" spc="5" dirty="0" smtClean="0">
                          <a:effectLst/>
                        </a:rPr>
                        <a:t>a</a:t>
                      </a:r>
                      <a:r>
                        <a:rPr lang="en-US" sz="1600" dirty="0" smtClean="0">
                          <a:effectLst/>
                        </a:rPr>
                        <a:t>r </a:t>
                      </a:r>
                      <a:r>
                        <a:rPr lang="en-US" sz="1600" spc="-5" dirty="0" smtClean="0">
                          <a:effectLst/>
                        </a:rPr>
                        <a:t>B</a:t>
                      </a:r>
                      <a:r>
                        <a:rPr lang="en-US" sz="1600" dirty="0" smtClean="0">
                          <a:effectLst/>
                        </a:rPr>
                        <a:t>el</a:t>
                      </a:r>
                      <a:r>
                        <a:rPr lang="en-US" sz="1600" spc="-10" dirty="0" smtClean="0">
                          <a:effectLst/>
                        </a:rPr>
                        <a:t>o</a:t>
                      </a:r>
                      <a:r>
                        <a:rPr lang="en-US" sz="1600" dirty="0" smtClean="0">
                          <a:effectLst/>
                        </a:rPr>
                        <a:t>w</a:t>
                      </a:r>
                    </a:p>
                    <a:p>
                      <a:pPr marL="328295" marR="314960" algn="ctr">
                        <a:lnSpc>
                          <a:spcPts val="1330"/>
                        </a:lnSpc>
                        <a:spcBef>
                          <a:spcPts val="5"/>
                        </a:spcBef>
                        <a:spcAft>
                          <a:spcPts val="0"/>
                        </a:spcAft>
                      </a:pPr>
                      <a:r>
                        <a:rPr lang="en-US" sz="1600" spc="5" dirty="0" smtClean="0">
                          <a:effectLst/>
                        </a:rPr>
                        <a:t>P</a:t>
                      </a:r>
                      <a:r>
                        <a:rPr lang="en-US" sz="1600" spc="-5" dirty="0" smtClean="0">
                          <a:effectLst/>
                        </a:rPr>
                        <a:t>r</a:t>
                      </a:r>
                      <a:r>
                        <a:rPr lang="en-US" sz="1600" dirty="0" smtClean="0">
                          <a:effectLst/>
                        </a:rPr>
                        <a:t>o</a:t>
                      </a:r>
                      <a:r>
                        <a:rPr lang="en-US" sz="1600" spc="5" dirty="0" smtClean="0">
                          <a:effectLst/>
                        </a:rPr>
                        <a:t>f</a:t>
                      </a:r>
                      <a:r>
                        <a:rPr lang="en-US" sz="1600" dirty="0" smtClean="0">
                          <a:effectLst/>
                        </a:rPr>
                        <a:t>ic</a:t>
                      </a:r>
                      <a:r>
                        <a:rPr lang="en-US" sz="1600" spc="-15" dirty="0" smtClean="0">
                          <a:effectLst/>
                        </a:rPr>
                        <a:t>i</a:t>
                      </a:r>
                      <a:r>
                        <a:rPr lang="en-US" sz="1600" dirty="0" smtClean="0">
                          <a:effectLst/>
                        </a:rPr>
                        <a:t>ency</a:t>
                      </a:r>
                      <a:endParaRPr lang="en-US" sz="1600" dirty="0">
                        <a:effectLst/>
                        <a:latin typeface="Calibri"/>
                        <a:ea typeface="Calibri"/>
                        <a:cs typeface="Times New Roman"/>
                      </a:endParaRPr>
                    </a:p>
                  </a:txBody>
                  <a:tcPr marL="0" marR="0" marT="0" marB="0"/>
                </a:tc>
              </a:tr>
              <a:tr h="1295400">
                <a:tc>
                  <a:txBody>
                    <a:bodyPr/>
                    <a:lstStyle/>
                    <a:p>
                      <a:pPr marL="328295" marR="314960" algn="ctr">
                        <a:lnSpc>
                          <a:spcPts val="1330"/>
                        </a:lnSpc>
                        <a:spcBef>
                          <a:spcPts val="5"/>
                        </a:spcBef>
                        <a:spcAft>
                          <a:spcPts val="0"/>
                        </a:spcAft>
                      </a:pPr>
                      <a:endParaRPr lang="en-US" sz="1100" dirty="0">
                        <a:effectLst/>
                        <a:latin typeface="Calibri"/>
                        <a:ea typeface="Calibri"/>
                        <a:cs typeface="Times New Roman"/>
                      </a:endParaRPr>
                    </a:p>
                  </a:txBody>
                  <a:tcPr marL="0" marR="0" marT="0" marB="0"/>
                </a:tc>
                <a:tc>
                  <a:txBody>
                    <a:bodyPr/>
                    <a:lstStyle/>
                    <a:p>
                      <a:pPr marL="351155" marR="0">
                        <a:lnSpc>
                          <a:spcPts val="1330"/>
                        </a:lnSpc>
                        <a:spcBef>
                          <a:spcPts val="5"/>
                        </a:spcBef>
                        <a:spcAft>
                          <a:spcPts val="0"/>
                        </a:spcAft>
                      </a:pPr>
                      <a:endParaRPr lang="en-US" sz="1100" dirty="0">
                        <a:effectLst/>
                        <a:latin typeface="Calibri"/>
                        <a:ea typeface="Calibri"/>
                        <a:cs typeface="Times New Roman"/>
                      </a:endParaRPr>
                    </a:p>
                  </a:txBody>
                  <a:tcPr marL="0" marR="0" marT="0" marB="0"/>
                </a:tc>
                <a:tc>
                  <a:txBody>
                    <a:bodyPr/>
                    <a:lstStyle/>
                    <a:p>
                      <a:pPr marL="392430" marR="380365" algn="ctr">
                        <a:lnSpc>
                          <a:spcPts val="1330"/>
                        </a:lnSpc>
                        <a:spcBef>
                          <a:spcPts val="5"/>
                        </a:spcBef>
                        <a:spcAft>
                          <a:spcPts val="0"/>
                        </a:spcAft>
                      </a:pPr>
                      <a:endParaRPr lang="en-US" sz="1100" dirty="0">
                        <a:effectLst/>
                        <a:latin typeface="Calibri"/>
                        <a:ea typeface="Calibri"/>
                        <a:cs typeface="Times New Roman"/>
                      </a:endParaRPr>
                    </a:p>
                  </a:txBody>
                  <a:tcPr marL="0" marR="0" marT="0" marB="0"/>
                </a:tc>
                <a:tc>
                  <a:txBody>
                    <a:bodyPr/>
                    <a:lstStyle/>
                    <a:p>
                      <a:pPr marL="328295" marR="314960" algn="ctr">
                        <a:lnSpc>
                          <a:spcPts val="1330"/>
                        </a:lnSpc>
                        <a:spcBef>
                          <a:spcPts val="5"/>
                        </a:spcBef>
                        <a:spcAft>
                          <a:spcPts val="0"/>
                        </a:spcAft>
                      </a:pPr>
                      <a:endParaRPr lang="en-US" sz="1100" dirty="0">
                        <a:effectLst/>
                        <a:latin typeface="Calibri"/>
                        <a:ea typeface="Calibri"/>
                        <a:cs typeface="Times New Roman"/>
                      </a:endParaRPr>
                    </a:p>
                  </a:txBody>
                  <a:tcPr marL="0" marR="0" marT="0" marB="0"/>
                </a:tc>
              </a:tr>
            </a:tbl>
          </a:graphicData>
        </a:graphic>
      </p:graphicFrame>
      <p:sp>
        <p:nvSpPr>
          <p:cNvPr id="8" name="TextBox 7"/>
          <p:cNvSpPr txBox="1"/>
          <p:nvPr/>
        </p:nvSpPr>
        <p:spPr>
          <a:xfrm>
            <a:off x="762000" y="5638800"/>
            <a:ext cx="5867400" cy="461665"/>
          </a:xfrm>
          <a:prstGeom prst="rect">
            <a:avLst/>
          </a:prstGeom>
          <a:noFill/>
        </p:spPr>
        <p:txBody>
          <a:bodyPr wrap="square" rtlCol="0">
            <a:spAutoFit/>
          </a:bodyPr>
          <a:lstStyle/>
          <a:p>
            <a:r>
              <a:rPr lang="en-US" sz="2400" b="1" i="1" dirty="0" smtClean="0"/>
              <a:t>On Resources page in Wiki</a:t>
            </a:r>
            <a:endParaRPr lang="en-US" sz="2400" b="1" i="1" dirty="0"/>
          </a:p>
        </p:txBody>
      </p:sp>
    </p:spTree>
    <p:extLst>
      <p:ext uri="{BB962C8B-B14F-4D97-AF65-F5344CB8AC3E}">
        <p14:creationId xmlns:p14="http://schemas.microsoft.com/office/powerpoint/2010/main" val="59309230"/>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793" y="609600"/>
            <a:ext cx="8229600" cy="1066800"/>
          </a:xfrm>
        </p:spPr>
        <p:txBody>
          <a:bodyPr/>
          <a:lstStyle/>
          <a:p>
            <a:r>
              <a:rPr lang="en-US" b="1" dirty="0" smtClean="0"/>
              <a:t>CRITICAL Step</a:t>
            </a:r>
            <a:endParaRPr lang="en-US"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80975208"/>
              </p:ext>
            </p:extLst>
          </p:nvPr>
        </p:nvGraphicFramePr>
        <p:xfrm>
          <a:off x="170793" y="1676400"/>
          <a:ext cx="8686800" cy="4572000"/>
        </p:xfrm>
        <a:graphic>
          <a:graphicData uri="http://schemas.openxmlformats.org/drawingml/2006/table">
            <a:tbl>
              <a:tblPr firstRow="1" firstCol="1" lastRow="1" lastCol="1" bandRow="1" bandCol="1">
                <a:tableStyleId>{5C22544A-7EE6-4342-B048-85BDC9FD1C3A}</a:tableStyleId>
              </a:tblPr>
              <a:tblGrid>
                <a:gridCol w="4343400"/>
                <a:gridCol w="4343400"/>
              </a:tblGrid>
              <a:tr h="810317">
                <a:tc>
                  <a:txBody>
                    <a:bodyPr/>
                    <a:lstStyle/>
                    <a:p>
                      <a:pPr marL="459740" marR="0">
                        <a:lnSpc>
                          <a:spcPct val="100000"/>
                        </a:lnSpc>
                        <a:spcBef>
                          <a:spcPts val="5"/>
                        </a:spcBef>
                        <a:spcAft>
                          <a:spcPts val="0"/>
                        </a:spcAft>
                      </a:pPr>
                      <a:r>
                        <a:rPr lang="en-US" sz="2400" dirty="0" smtClean="0">
                          <a:effectLst/>
                        </a:rPr>
                        <a:t>Wh</a:t>
                      </a:r>
                      <a:r>
                        <a:rPr lang="en-US" sz="2400" spc="5" dirty="0" smtClean="0">
                          <a:effectLst/>
                        </a:rPr>
                        <a:t>a</a:t>
                      </a:r>
                      <a:r>
                        <a:rPr lang="en-US" sz="2400" dirty="0" smtClean="0">
                          <a:effectLst/>
                        </a:rPr>
                        <a:t>t</a:t>
                      </a:r>
                      <a:r>
                        <a:rPr lang="en-US" sz="2400" spc="-5" dirty="0" smtClean="0">
                          <a:effectLst/>
                        </a:rPr>
                        <a:t> </a:t>
                      </a:r>
                      <a:r>
                        <a:rPr lang="en-US" sz="2400" spc="5" dirty="0">
                          <a:effectLst/>
                        </a:rPr>
                        <a:t>P</a:t>
                      </a:r>
                      <a:r>
                        <a:rPr lang="en-US" sz="2400" spc="-5" dirty="0">
                          <a:effectLst/>
                        </a:rPr>
                        <a:t>r</a:t>
                      </a:r>
                      <a:r>
                        <a:rPr lang="en-US" sz="2400" spc="-10" dirty="0">
                          <a:effectLst/>
                        </a:rPr>
                        <a:t>o</a:t>
                      </a:r>
                      <a:r>
                        <a:rPr lang="en-US" sz="2400" spc="5" dirty="0">
                          <a:effectLst/>
                        </a:rPr>
                        <a:t>f</a:t>
                      </a:r>
                      <a:r>
                        <a:rPr lang="en-US" sz="2400" dirty="0">
                          <a:effectLst/>
                        </a:rPr>
                        <a:t>ic</a:t>
                      </a:r>
                      <a:r>
                        <a:rPr lang="en-US" sz="2400" spc="-15" dirty="0">
                          <a:effectLst/>
                        </a:rPr>
                        <a:t>i</a:t>
                      </a:r>
                      <a:r>
                        <a:rPr lang="en-US" sz="2400" dirty="0">
                          <a:effectLst/>
                        </a:rPr>
                        <a:t>ent</a:t>
                      </a:r>
                      <a:r>
                        <a:rPr lang="en-US" sz="2400" spc="-5" dirty="0">
                          <a:effectLst/>
                        </a:rPr>
                        <a:t> </a:t>
                      </a:r>
                      <a:r>
                        <a:rPr lang="en-US" sz="2400" dirty="0">
                          <a:effectLst/>
                        </a:rPr>
                        <a:t>Wo</a:t>
                      </a:r>
                      <a:r>
                        <a:rPr lang="en-US" sz="2400" spc="-5" dirty="0">
                          <a:effectLst/>
                        </a:rPr>
                        <a:t>r</a:t>
                      </a:r>
                      <a:r>
                        <a:rPr lang="en-US" sz="2400" dirty="0">
                          <a:effectLst/>
                        </a:rPr>
                        <a:t>k </a:t>
                      </a:r>
                      <a:r>
                        <a:rPr lang="en-US" sz="2400" spc="-20" dirty="0">
                          <a:effectLst/>
                        </a:rPr>
                        <a:t>L</a:t>
                      </a:r>
                      <a:r>
                        <a:rPr lang="en-US" sz="2400" dirty="0">
                          <a:effectLst/>
                        </a:rPr>
                        <a:t>oo</a:t>
                      </a:r>
                      <a:r>
                        <a:rPr lang="en-US" sz="2400" spc="-5" dirty="0">
                          <a:effectLst/>
                        </a:rPr>
                        <a:t>k</a:t>
                      </a:r>
                      <a:r>
                        <a:rPr lang="en-US" sz="2400" dirty="0">
                          <a:effectLst/>
                        </a:rPr>
                        <a:t>s </a:t>
                      </a:r>
                      <a:r>
                        <a:rPr lang="en-US" sz="2400" spc="-5" dirty="0">
                          <a:effectLst/>
                        </a:rPr>
                        <a:t>L</a:t>
                      </a:r>
                      <a:r>
                        <a:rPr lang="en-US" sz="2400" dirty="0">
                          <a:effectLst/>
                        </a:rPr>
                        <a:t>i</a:t>
                      </a:r>
                      <a:r>
                        <a:rPr lang="en-US" sz="2400" spc="-5" dirty="0">
                          <a:effectLst/>
                        </a:rPr>
                        <a:t>k</a:t>
                      </a:r>
                      <a:r>
                        <a:rPr lang="en-US" sz="2400" dirty="0">
                          <a:effectLst/>
                        </a:rPr>
                        <a:t>e</a:t>
                      </a:r>
                      <a:endParaRPr lang="en-US" sz="2400" dirty="0">
                        <a:effectLst/>
                        <a:latin typeface="Calibri"/>
                        <a:ea typeface="Calibri"/>
                        <a:cs typeface="Times New Roman"/>
                      </a:endParaRPr>
                    </a:p>
                  </a:txBody>
                  <a:tcPr marL="0" marR="0" marT="0" marB="0" anchor="ctr"/>
                </a:tc>
                <a:tc>
                  <a:txBody>
                    <a:bodyPr/>
                    <a:lstStyle/>
                    <a:p>
                      <a:pPr marL="196215" marR="0">
                        <a:lnSpc>
                          <a:spcPct val="100000"/>
                        </a:lnSpc>
                        <a:spcBef>
                          <a:spcPts val="5"/>
                        </a:spcBef>
                        <a:spcAft>
                          <a:spcPts val="0"/>
                        </a:spcAft>
                      </a:pPr>
                      <a:r>
                        <a:rPr lang="en-US" sz="2400" spc="-5" dirty="0" smtClean="0">
                          <a:effectLst/>
                        </a:rPr>
                        <a:t>O</a:t>
                      </a:r>
                      <a:r>
                        <a:rPr lang="en-US" sz="2400" spc="5" dirty="0" smtClean="0">
                          <a:effectLst/>
                        </a:rPr>
                        <a:t>b</a:t>
                      </a:r>
                      <a:r>
                        <a:rPr lang="en-US" sz="2400" spc="-5" dirty="0" smtClean="0">
                          <a:effectLst/>
                        </a:rPr>
                        <a:t>s</a:t>
                      </a:r>
                      <a:r>
                        <a:rPr lang="en-US" sz="2400" spc="5" dirty="0" smtClean="0">
                          <a:effectLst/>
                        </a:rPr>
                        <a:t>ta</a:t>
                      </a:r>
                      <a:r>
                        <a:rPr lang="en-US" sz="2400" dirty="0" smtClean="0">
                          <a:effectLst/>
                        </a:rPr>
                        <a:t>c</a:t>
                      </a:r>
                      <a:r>
                        <a:rPr lang="en-US" sz="2400" spc="-15" dirty="0" smtClean="0">
                          <a:effectLst/>
                        </a:rPr>
                        <a:t>l</a:t>
                      </a:r>
                      <a:r>
                        <a:rPr lang="en-US" sz="2400" dirty="0" smtClean="0">
                          <a:effectLst/>
                        </a:rPr>
                        <a:t>e</a:t>
                      </a:r>
                      <a:r>
                        <a:rPr lang="en-US" sz="2400" spc="-5" dirty="0" smtClean="0">
                          <a:effectLst/>
                        </a:rPr>
                        <a:t>s/</a:t>
                      </a:r>
                      <a:r>
                        <a:rPr lang="en-US" sz="2400" dirty="0" smtClean="0">
                          <a:effectLst/>
                        </a:rPr>
                        <a:t>Mi</a:t>
                      </a:r>
                      <a:r>
                        <a:rPr lang="en-US" sz="2400" spc="-5" dirty="0" smtClean="0">
                          <a:effectLst/>
                        </a:rPr>
                        <a:t>s</a:t>
                      </a:r>
                      <a:r>
                        <a:rPr lang="en-US" sz="2400" dirty="0" smtClean="0">
                          <a:effectLst/>
                        </a:rPr>
                        <a:t>con</a:t>
                      </a:r>
                      <a:r>
                        <a:rPr lang="en-US" sz="2400" spc="-10" dirty="0" smtClean="0">
                          <a:effectLst/>
                        </a:rPr>
                        <a:t>c</a:t>
                      </a:r>
                      <a:r>
                        <a:rPr lang="en-US" sz="2400" dirty="0" smtClean="0">
                          <a:effectLst/>
                        </a:rPr>
                        <a:t>e</a:t>
                      </a:r>
                      <a:r>
                        <a:rPr lang="en-US" sz="2400" spc="-10" dirty="0" smtClean="0">
                          <a:effectLst/>
                        </a:rPr>
                        <a:t>pt</a:t>
                      </a:r>
                      <a:r>
                        <a:rPr lang="en-US" sz="2400" dirty="0" smtClean="0">
                          <a:effectLst/>
                        </a:rPr>
                        <a:t>ion</a:t>
                      </a:r>
                      <a:r>
                        <a:rPr lang="en-US" sz="2400" spc="-5" dirty="0" smtClean="0">
                          <a:effectLst/>
                        </a:rPr>
                        <a:t>s/</a:t>
                      </a:r>
                      <a:r>
                        <a:rPr lang="en-US" sz="2400" spc="5" dirty="0" smtClean="0">
                          <a:effectLst/>
                        </a:rPr>
                        <a:t>C</a:t>
                      </a:r>
                      <a:r>
                        <a:rPr lang="en-US" sz="2400" dirty="0" smtClean="0">
                          <a:effectLst/>
                        </a:rPr>
                        <a:t>h</a:t>
                      </a:r>
                      <a:r>
                        <a:rPr lang="en-US" sz="2400" spc="5" dirty="0" smtClean="0">
                          <a:effectLst/>
                        </a:rPr>
                        <a:t>a</a:t>
                      </a:r>
                      <a:r>
                        <a:rPr lang="en-US" sz="2400" dirty="0" smtClean="0">
                          <a:effectLst/>
                        </a:rPr>
                        <a:t>lle</a:t>
                      </a:r>
                      <a:r>
                        <a:rPr lang="en-US" sz="2400" spc="-15" dirty="0" smtClean="0">
                          <a:effectLst/>
                        </a:rPr>
                        <a:t>n</a:t>
                      </a:r>
                      <a:r>
                        <a:rPr lang="en-US" sz="2400" spc="5" dirty="0" smtClean="0">
                          <a:effectLst/>
                        </a:rPr>
                        <a:t>g</a:t>
                      </a:r>
                      <a:r>
                        <a:rPr lang="en-US" sz="2400" dirty="0" smtClean="0">
                          <a:effectLst/>
                        </a:rPr>
                        <a:t>es</a:t>
                      </a:r>
                      <a:endParaRPr lang="en-US" sz="2400" dirty="0">
                        <a:effectLst/>
                        <a:latin typeface="Calibri"/>
                        <a:ea typeface="Calibri"/>
                        <a:cs typeface="Times New Roman"/>
                      </a:endParaRPr>
                    </a:p>
                  </a:txBody>
                  <a:tcPr marL="0" marR="0" marT="0" marB="0" anchor="ctr"/>
                </a:tc>
              </a:tr>
              <a:tr h="3761683">
                <a:tc>
                  <a:txBody>
                    <a:bodyPr/>
                    <a:lstStyle/>
                    <a:p>
                      <a:pPr marL="0" marR="0">
                        <a:lnSpc>
                          <a:spcPct val="115000"/>
                        </a:lnSpc>
                        <a:spcBef>
                          <a:spcPts val="0"/>
                        </a:spcBef>
                        <a:spcAft>
                          <a:spcPts val="1000"/>
                        </a:spcAft>
                      </a:pPr>
                      <a:r>
                        <a:rPr lang="en-US" sz="2400" dirty="0">
                          <a:effectLst/>
                        </a:rPr>
                        <a:t> </a:t>
                      </a:r>
                      <a:endParaRPr lang="en-US" sz="2400" dirty="0">
                        <a:effectLst/>
                        <a:latin typeface="Calibri"/>
                        <a:ea typeface="Calibri"/>
                        <a:cs typeface="Times New Roman"/>
                      </a:endParaRPr>
                    </a:p>
                  </a:txBody>
                  <a:tcPr marL="0" marR="0" marT="0" marB="0"/>
                </a:tc>
                <a:tc>
                  <a:txBody>
                    <a:bodyPr/>
                    <a:lstStyle/>
                    <a:p>
                      <a:pPr marL="0" marR="0">
                        <a:lnSpc>
                          <a:spcPct val="115000"/>
                        </a:lnSpc>
                        <a:spcBef>
                          <a:spcPts val="0"/>
                        </a:spcBef>
                        <a:spcAft>
                          <a:spcPts val="1000"/>
                        </a:spcAft>
                      </a:pPr>
                      <a:r>
                        <a:rPr lang="en-US" sz="2400" dirty="0">
                          <a:effectLst/>
                        </a:rPr>
                        <a:t> </a:t>
                      </a:r>
                      <a:endParaRPr lang="en-US" sz="2400" dirty="0">
                        <a:effectLst/>
                        <a:latin typeface="Calibri"/>
                        <a:ea typeface="Calibri"/>
                        <a:cs typeface="Times New Roman"/>
                      </a:endParaRPr>
                    </a:p>
                  </a:txBody>
                  <a:tcPr marL="0" marR="0" marT="0" marB="0"/>
                </a:tc>
              </a:tr>
            </a:tbl>
          </a:graphicData>
        </a:graphic>
      </p:graphicFrame>
    </p:spTree>
    <p:extLst>
      <p:ext uri="{BB962C8B-B14F-4D97-AF65-F5344CB8AC3E}">
        <p14:creationId xmlns:p14="http://schemas.microsoft.com/office/powerpoint/2010/main" val="320074383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looms_ne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900" y="241300"/>
            <a:ext cx="7429500" cy="6375400"/>
          </a:xfrm>
          <a:prstGeom prst="rect">
            <a:avLst/>
          </a:prstGeom>
        </p:spPr>
      </p:pic>
    </p:spTree>
    <p:extLst>
      <p:ext uri="{BB962C8B-B14F-4D97-AF65-F5344CB8AC3E}">
        <p14:creationId xmlns:p14="http://schemas.microsoft.com/office/powerpoint/2010/main" val="341693808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Rigor and Relevance</a:t>
            </a:r>
            <a:endParaRPr lang="en-US" dirty="0"/>
          </a:p>
        </p:txBody>
      </p:sp>
      <p:sp>
        <p:nvSpPr>
          <p:cNvPr id="3" name="Content Placeholder 2"/>
          <p:cNvSpPr>
            <a:spLocks noGrp="1"/>
          </p:cNvSpPr>
          <p:nvPr>
            <p:ph idx="1"/>
          </p:nvPr>
        </p:nvSpPr>
        <p:spPr/>
        <p:txBody>
          <a:bodyPr/>
          <a:lstStyle/>
          <a:p>
            <a:r>
              <a:rPr lang="en-US" dirty="0" smtClean="0"/>
              <a:t>What is the framework? What do you know?</a:t>
            </a:r>
          </a:p>
          <a:p>
            <a:r>
              <a:rPr lang="en-US" dirty="0" smtClean="0"/>
              <a:t>Read the article</a:t>
            </a:r>
          </a:p>
          <a:p>
            <a:r>
              <a:rPr lang="en-US" dirty="0" smtClean="0"/>
              <a:t>With 1-2 colleagues, discuss connection to problem-based learning</a:t>
            </a:r>
          </a:p>
          <a:p>
            <a:r>
              <a:rPr lang="en-US" dirty="0" smtClean="0"/>
              <a:t>Be prepared to share your thinking</a:t>
            </a:r>
            <a:endParaRPr lang="en-US" dirty="0"/>
          </a:p>
        </p:txBody>
      </p:sp>
    </p:spTree>
    <p:extLst>
      <p:ext uri="{BB962C8B-B14F-4D97-AF65-F5344CB8AC3E}">
        <p14:creationId xmlns:p14="http://schemas.microsoft.com/office/powerpoint/2010/main" val="250166862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igor 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214" y="609600"/>
            <a:ext cx="7714186" cy="5800362"/>
          </a:xfrm>
          <a:prstGeom prst="rect">
            <a:avLst/>
          </a:prstGeom>
        </p:spPr>
      </p:pic>
    </p:spTree>
    <p:extLst>
      <p:ext uri="{BB962C8B-B14F-4D97-AF65-F5344CB8AC3E}">
        <p14:creationId xmlns:p14="http://schemas.microsoft.com/office/powerpoint/2010/main" val="111911619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2"/>
          <p:cNvSpPr>
            <a:spLocks noGrp="1" noChangeArrowheads="1"/>
          </p:cNvSpPr>
          <p:nvPr>
            <p:ph type="title"/>
          </p:nvPr>
        </p:nvSpPr>
        <p:spPr>
          <a:extLst>
            <a:ext uri="{FAA26D3D-D897-4be2-8F04-BA451C77F1D7}">
              <ma14:placeholderFlag xmlns="" xmlns:ma14="http://schemas.microsoft.com/office/mac/drawingml/2011/main" val="1"/>
            </a:ext>
          </a:extLst>
        </p:spPr>
        <p:txBody>
          <a:bodyPr/>
          <a:lstStyle/>
          <a:p>
            <a:pPr eaLnBrk="1" hangingPunct="1">
              <a:defRPr/>
            </a:pPr>
            <a:r>
              <a:rPr lang="en-US" dirty="0" smtClean="0"/>
              <a:t>Tips For Effective Rubric Design</a:t>
            </a:r>
          </a:p>
        </p:txBody>
      </p:sp>
      <p:sp>
        <p:nvSpPr>
          <p:cNvPr id="2051" name="Rectangle 3"/>
          <p:cNvSpPr>
            <a:spLocks noGrp="1" noChangeArrowheads="1"/>
          </p:cNvSpPr>
          <p:nvPr>
            <p:ph idx="1"/>
          </p:nvPr>
        </p:nvSpPr>
        <p:spPr>
          <a:extLst>
            <a:ext uri="{FAA26D3D-D897-4be2-8F04-BA451C77F1D7}">
              <ma14:placeholderFlag xmlns="" xmlns:ma14="http://schemas.microsoft.com/office/mac/drawingml/2011/main" val="1"/>
            </a:ext>
          </a:extLst>
        </p:spPr>
        <p:txBody>
          <a:bodyPr/>
          <a:lstStyle/>
          <a:p>
            <a:pPr eaLnBrk="1" hangingPunct="1">
              <a:defRPr/>
            </a:pPr>
            <a:r>
              <a:rPr lang="en-US" dirty="0" smtClean="0"/>
              <a:t>How to:</a:t>
            </a:r>
          </a:p>
          <a:p>
            <a:pPr eaLnBrk="1" hangingPunct="1">
              <a:buFont typeface="Wingdings" charset="0"/>
              <a:buChar char="l"/>
              <a:defRPr/>
            </a:pPr>
            <a:r>
              <a:rPr lang="en-US" dirty="0" smtClean="0"/>
              <a:t>design a rubric that does its job</a:t>
            </a:r>
          </a:p>
          <a:p>
            <a:pPr eaLnBrk="1" hangingPunct="1">
              <a:buFont typeface="Wingdings" charset="0"/>
              <a:buChar char="l"/>
              <a:defRPr/>
            </a:pPr>
            <a:r>
              <a:rPr lang="en-US" dirty="0" smtClean="0"/>
              <a:t>write precise criteria and descriptors</a:t>
            </a:r>
          </a:p>
          <a:p>
            <a:pPr eaLnBrk="1" hangingPunct="1">
              <a:buFont typeface="Wingdings" charset="0"/>
              <a:buChar char="l"/>
              <a:defRPr/>
            </a:pPr>
            <a:r>
              <a:rPr lang="en-US" dirty="0" smtClean="0"/>
              <a:t>make your rubric student-friendly </a:t>
            </a:r>
          </a:p>
        </p:txBody>
      </p:sp>
    </p:spTree>
    <p:extLst>
      <p:ext uri="{BB962C8B-B14F-4D97-AF65-F5344CB8AC3E}">
        <p14:creationId xmlns:p14="http://schemas.microsoft.com/office/powerpoint/2010/main" val="219316233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Grp="1" noChangeArrowheads="1"/>
          </p:cNvSpPr>
          <p:nvPr>
            <p:ph type="title"/>
          </p:nvPr>
        </p:nvSpPr>
        <p:spPr>
          <a:xfrm>
            <a:off x="457200" y="762000"/>
            <a:ext cx="8229600" cy="1066800"/>
          </a:xfrm>
        </p:spPr>
        <p:txBody>
          <a:bodyPr/>
          <a:lstStyle/>
          <a:p>
            <a:pPr eaLnBrk="1" hangingPunct="1">
              <a:defRPr/>
            </a:pPr>
            <a:r>
              <a:rPr lang="en-US" b="1" dirty="0" smtClean="0"/>
              <a:t>Expert Input</a:t>
            </a:r>
          </a:p>
        </p:txBody>
      </p:sp>
      <p:sp>
        <p:nvSpPr>
          <p:cNvPr id="3075" name="Rectangle 3"/>
          <p:cNvSpPr>
            <a:spLocks noGrp="1" noChangeArrowheads="1"/>
          </p:cNvSpPr>
          <p:nvPr>
            <p:ph type="body" idx="1"/>
          </p:nvPr>
        </p:nvSpPr>
        <p:spPr>
          <a:xfrm>
            <a:off x="228600" y="1676400"/>
            <a:ext cx="8686800" cy="4724400"/>
          </a:xfrm>
        </p:spPr>
        <p:txBody>
          <a:bodyPr/>
          <a:lstStyle/>
          <a:p>
            <a:pPr eaLnBrk="1" hangingPunct="1">
              <a:lnSpc>
                <a:spcPct val="80000"/>
              </a:lnSpc>
              <a:buFont typeface="Wingdings" pitchFamily="2" charset="2"/>
              <a:buNone/>
            </a:pPr>
            <a:r>
              <a:rPr lang="en-US" altLang="en-US" sz="2000" dirty="0" smtClean="0"/>
              <a:t>    </a:t>
            </a:r>
            <a:r>
              <a:rPr lang="en-US" altLang="en-US" dirty="0" smtClean="0"/>
              <a:t>Experts agree:</a:t>
            </a:r>
          </a:p>
          <a:p>
            <a:pPr lvl="1" eaLnBrk="1" hangingPunct="1">
              <a:lnSpc>
                <a:spcPct val="80000"/>
              </a:lnSpc>
            </a:pPr>
            <a:r>
              <a:rPr lang="en-US" altLang="en-US" dirty="0" smtClean="0"/>
              <a:t>Rubrics are hard to design.</a:t>
            </a:r>
          </a:p>
          <a:p>
            <a:pPr lvl="1" eaLnBrk="1" hangingPunct="1">
              <a:lnSpc>
                <a:spcPct val="80000"/>
              </a:lnSpc>
            </a:pPr>
            <a:r>
              <a:rPr lang="en-US" altLang="en-US" dirty="0" smtClean="0"/>
              <a:t>Rubrics are time-consuming to design.</a:t>
            </a:r>
          </a:p>
          <a:p>
            <a:pPr lvl="1" eaLnBrk="1" hangingPunct="1">
              <a:lnSpc>
                <a:spcPct val="80000"/>
              </a:lnSpc>
            </a:pPr>
            <a:r>
              <a:rPr lang="ja-JP" altLang="en-US" dirty="0" smtClean="0"/>
              <a:t>“</a:t>
            </a:r>
            <a:r>
              <a:rPr lang="en-US" altLang="ja-JP" dirty="0" smtClean="0"/>
              <a:t>A rubric is only as useful as it is good.  Using a bad rubric is a waste of time…</a:t>
            </a:r>
            <a:r>
              <a:rPr lang="ja-JP" altLang="en-US" dirty="0" smtClean="0"/>
              <a:t>”</a:t>
            </a:r>
            <a:endParaRPr lang="en-US" altLang="ja-JP" dirty="0" smtClean="0"/>
          </a:p>
          <a:p>
            <a:pPr lvl="1" eaLnBrk="1" hangingPunct="1">
              <a:lnSpc>
                <a:spcPct val="80000"/>
              </a:lnSpc>
              <a:buFontTx/>
              <a:buNone/>
            </a:pPr>
            <a:r>
              <a:rPr lang="en-US" altLang="en-US" dirty="0" smtClean="0"/>
              <a:t>			--</a:t>
            </a:r>
            <a:r>
              <a:rPr lang="en-US" altLang="en-US" sz="1400" dirty="0" smtClean="0"/>
              <a:t>Michael Simkins in </a:t>
            </a:r>
            <a:r>
              <a:rPr lang="ja-JP" altLang="en-US" sz="1400" dirty="0" smtClean="0"/>
              <a:t>“</a:t>
            </a:r>
            <a:r>
              <a:rPr lang="en-US" altLang="ja-JP" sz="1400" dirty="0" smtClean="0"/>
              <a:t>Designing Great Rubrics</a:t>
            </a:r>
            <a:r>
              <a:rPr lang="ja-JP" altLang="en-US" sz="1400" dirty="0" smtClean="0"/>
              <a:t>”</a:t>
            </a:r>
            <a:endParaRPr lang="en-US" altLang="ja-JP" sz="1400" dirty="0" smtClean="0"/>
          </a:p>
          <a:p>
            <a:pPr lvl="1" eaLnBrk="1" hangingPunct="1">
              <a:lnSpc>
                <a:spcPct val="80000"/>
              </a:lnSpc>
              <a:buFontTx/>
              <a:buNone/>
            </a:pPr>
            <a:r>
              <a:rPr lang="en-US" altLang="en-US" dirty="0" smtClean="0"/>
              <a:t>Experts disagree:</a:t>
            </a:r>
          </a:p>
          <a:p>
            <a:pPr lvl="1" eaLnBrk="1" hangingPunct="1">
              <a:lnSpc>
                <a:spcPct val="80000"/>
              </a:lnSpc>
            </a:pPr>
            <a:r>
              <a:rPr lang="en-US" altLang="en-US" dirty="0" smtClean="0"/>
              <a:t> how to design a </a:t>
            </a:r>
            <a:r>
              <a:rPr lang="ja-JP" altLang="en-US" dirty="0" smtClean="0"/>
              <a:t>“</a:t>
            </a:r>
            <a:r>
              <a:rPr lang="en-US" altLang="ja-JP" dirty="0" smtClean="0"/>
              <a:t>good</a:t>
            </a:r>
            <a:r>
              <a:rPr lang="ja-JP" altLang="en-US" dirty="0" smtClean="0"/>
              <a:t>”</a:t>
            </a:r>
            <a:r>
              <a:rPr lang="en-US" altLang="ja-JP" dirty="0" smtClean="0"/>
              <a:t> rubric </a:t>
            </a:r>
          </a:p>
          <a:p>
            <a:pPr lvl="1" eaLnBrk="1" hangingPunct="1">
              <a:lnSpc>
                <a:spcPct val="80000"/>
              </a:lnSpc>
              <a:buFontTx/>
              <a:buNone/>
            </a:pPr>
            <a:endParaRPr lang="en-US" altLang="en-US" dirty="0" smtClean="0"/>
          </a:p>
          <a:p>
            <a:pPr lvl="1" eaLnBrk="1" hangingPunct="1">
              <a:lnSpc>
                <a:spcPct val="80000"/>
              </a:lnSpc>
              <a:buFontTx/>
              <a:buNone/>
            </a:pPr>
            <a:r>
              <a:rPr lang="en-US" altLang="en-US" dirty="0" smtClean="0"/>
              <a:t>Bottom line: Is it working for you and for your students?</a:t>
            </a:r>
          </a:p>
          <a:p>
            <a:pPr lvl="1" eaLnBrk="1" hangingPunct="1">
              <a:lnSpc>
                <a:spcPct val="80000"/>
              </a:lnSpc>
              <a:buFontTx/>
              <a:buNone/>
            </a:pPr>
            <a:endParaRPr lang="en-US" altLang="en-US" dirty="0" smtClean="0"/>
          </a:p>
        </p:txBody>
      </p:sp>
    </p:spTree>
    <p:extLst>
      <p:ext uri="{BB962C8B-B14F-4D97-AF65-F5344CB8AC3E}">
        <p14:creationId xmlns:p14="http://schemas.microsoft.com/office/powerpoint/2010/main" val="3048657639"/>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AutoShape 2"/>
          <p:cNvSpPr>
            <a:spLocks noGrp="1" noChangeArrowheads="1"/>
          </p:cNvSpPr>
          <p:nvPr>
            <p:ph type="title"/>
          </p:nvPr>
        </p:nvSpPr>
        <p:spPr>
          <a:xfrm>
            <a:off x="457200" y="762000"/>
            <a:ext cx="8229600" cy="1066800"/>
          </a:xfrm>
        </p:spPr>
        <p:txBody>
          <a:bodyPr/>
          <a:lstStyle/>
          <a:p>
            <a:pPr eaLnBrk="1" hangingPunct="1">
              <a:defRPr/>
            </a:pPr>
            <a:r>
              <a:rPr lang="en-US" b="1" dirty="0" smtClean="0"/>
              <a:t>The Cookie</a:t>
            </a:r>
          </a:p>
        </p:txBody>
      </p:sp>
      <p:sp>
        <p:nvSpPr>
          <p:cNvPr id="66563" name="Rectangle 3"/>
          <p:cNvSpPr>
            <a:spLocks noGrp="1" noChangeArrowheads="1"/>
          </p:cNvSpPr>
          <p:nvPr>
            <p:ph type="body" idx="1"/>
          </p:nvPr>
        </p:nvSpPr>
        <p:spPr>
          <a:xfrm>
            <a:off x="425669" y="1828800"/>
            <a:ext cx="8229600" cy="4325112"/>
          </a:xfrm>
        </p:spPr>
        <p:txBody>
          <a:bodyPr/>
          <a:lstStyle/>
          <a:p>
            <a:pPr eaLnBrk="1" hangingPunct="1">
              <a:buFont typeface="Wingdings" charset="0"/>
              <a:buNone/>
              <a:defRPr/>
            </a:pPr>
            <a:r>
              <a:rPr lang="en-US" sz="2400" dirty="0" smtClean="0"/>
              <a:t>Task: Make a chocolate chip cookie that I would want to eat.</a:t>
            </a:r>
          </a:p>
          <a:p>
            <a:pPr eaLnBrk="1" hangingPunct="1">
              <a:buFont typeface="Wingdings" charset="0"/>
              <a:buNone/>
              <a:defRPr/>
            </a:pPr>
            <a:r>
              <a:rPr lang="en-US" sz="2400" dirty="0" smtClean="0"/>
              <a:t>Criteria: Texture, Taste, Number of Chocolate Chips, Richness</a:t>
            </a:r>
          </a:p>
          <a:p>
            <a:pPr eaLnBrk="1" hangingPunct="1">
              <a:buFont typeface="Wingdings" charset="0"/>
              <a:buNone/>
              <a:defRPr/>
            </a:pPr>
            <a:r>
              <a:rPr lang="en-US" sz="2400" dirty="0" smtClean="0"/>
              <a:t>Range of performance:</a:t>
            </a:r>
          </a:p>
          <a:p>
            <a:pPr lvl="1" eaLnBrk="1" hangingPunct="1">
              <a:defRPr/>
            </a:pPr>
            <a:r>
              <a:rPr lang="en-US" sz="2000" dirty="0" smtClean="0"/>
              <a:t>Delicious(14-16 pts)</a:t>
            </a:r>
          </a:p>
          <a:p>
            <a:pPr lvl="1" eaLnBrk="1" hangingPunct="1">
              <a:defRPr/>
            </a:pPr>
            <a:r>
              <a:rPr lang="en-US" sz="2000" dirty="0" smtClean="0"/>
              <a:t>Tasty(11-13 pts)</a:t>
            </a:r>
          </a:p>
          <a:p>
            <a:pPr lvl="1" eaLnBrk="1" hangingPunct="1">
              <a:defRPr/>
            </a:pPr>
            <a:r>
              <a:rPr lang="en-US" sz="2000" dirty="0" smtClean="0"/>
              <a:t>Edible(8-10 pts)</a:t>
            </a:r>
          </a:p>
          <a:p>
            <a:pPr lvl="1" eaLnBrk="1" hangingPunct="1">
              <a:defRPr/>
            </a:pPr>
            <a:r>
              <a:rPr lang="en-US" sz="2000" dirty="0" smtClean="0"/>
              <a:t>Not yet edible(0-7 pts)</a:t>
            </a:r>
          </a:p>
        </p:txBody>
      </p:sp>
    </p:spTree>
    <p:extLst>
      <p:ext uri="{BB962C8B-B14F-4D97-AF65-F5344CB8AC3E}">
        <p14:creationId xmlns:p14="http://schemas.microsoft.com/office/powerpoint/2010/main" val="2637046820"/>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AutoShape 2"/>
          <p:cNvSpPr>
            <a:spLocks noGrp="1" noChangeArrowheads="1"/>
          </p:cNvSpPr>
          <p:nvPr>
            <p:ph type="title"/>
          </p:nvPr>
        </p:nvSpPr>
        <p:spPr>
          <a:xfrm>
            <a:off x="381000" y="533400"/>
            <a:ext cx="7924800" cy="1143000"/>
          </a:xfrm>
        </p:spPr>
        <p:txBody>
          <a:bodyPr/>
          <a:lstStyle/>
          <a:p>
            <a:pPr eaLnBrk="1" hangingPunct="1">
              <a:defRPr/>
            </a:pPr>
            <a:r>
              <a:rPr lang="en-US" b="1" dirty="0" smtClean="0"/>
              <a:t>The Rubric</a:t>
            </a:r>
          </a:p>
        </p:txBody>
      </p:sp>
      <p:graphicFrame>
        <p:nvGraphicFramePr>
          <p:cNvPr id="67667" name="Group 83"/>
          <p:cNvGraphicFramePr>
            <a:graphicFrameLocks noGrp="1"/>
          </p:cNvGraphicFramePr>
          <p:nvPr>
            <p:ph sz="half" idx="2"/>
            <p:extLst>
              <p:ext uri="{D42A27DB-BD31-4B8C-83A1-F6EECF244321}">
                <p14:modId xmlns:p14="http://schemas.microsoft.com/office/powerpoint/2010/main" val="1233089398"/>
              </p:ext>
            </p:extLst>
          </p:nvPr>
        </p:nvGraphicFramePr>
        <p:xfrm>
          <a:off x="346840" y="1676400"/>
          <a:ext cx="8263759" cy="4648201"/>
        </p:xfrm>
        <a:graphic>
          <a:graphicData uri="http://schemas.openxmlformats.org/drawingml/2006/table">
            <a:tbl>
              <a:tblPr/>
              <a:tblGrid>
                <a:gridCol w="1652752"/>
                <a:gridCol w="1721616"/>
                <a:gridCol w="1583887"/>
                <a:gridCol w="1652752"/>
                <a:gridCol w="1652752"/>
              </a:tblGrid>
              <a:tr h="101604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endParaRPr kumimoji="0" lang="en-US" sz="1800" b="1" i="0" u="none" strike="noStrike" cap="none" normalizeH="0" baseline="0" dirty="0">
                        <a:ln>
                          <a:noFill/>
                        </a:ln>
                        <a:solidFill>
                          <a:schemeClr val="tx1"/>
                        </a:solidFill>
                        <a:effectLst/>
                        <a:latin typeface="Arial" charset="0"/>
                        <a:ea typeface="ＭＳ Ｐゴシック" charset="0"/>
                      </a:endParaRP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Delicious</a:t>
                      </a: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4</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Tasty</a:t>
                      </a: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3</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Edible </a:t>
                      </a: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2</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Not yet edible</a:t>
                      </a: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1</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alpha val="50000"/>
                      </a:schemeClr>
                    </a:solidFill>
                  </a:tcPr>
                </a:tc>
              </a:tr>
              <a:tr h="797019">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 chips</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Chips in every bite</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75% chips</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50% chips</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Less than 50% chips</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46093">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texture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Consistentlychewy</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Chewy middle, crispy edges</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Crunchy </a:t>
                      </a: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endParaRPr kumimoji="0" lang="en-US" sz="1800" b="0" i="0" u="none" strike="noStrike" cap="none" normalizeH="0" baseline="0" dirty="0">
                        <a:ln>
                          <a:noFill/>
                        </a:ln>
                        <a:solidFill>
                          <a:schemeClr val="tx1"/>
                        </a:solidFill>
                        <a:effectLst/>
                        <a:latin typeface="Arial" charset="0"/>
                        <a:ea typeface="ＭＳ Ｐゴシック"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Like a dog biscuit</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3691">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color</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Even golden brown</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Brown with pale center</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All brown</a:t>
                      </a:r>
                    </a:p>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Or all pale</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Burned</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95355">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1" i="0" u="none" strike="noStrike" cap="none" normalizeH="0" baseline="0" dirty="0">
                          <a:ln>
                            <a:noFill/>
                          </a:ln>
                          <a:solidFill>
                            <a:schemeClr val="tx1"/>
                          </a:solidFill>
                          <a:effectLst/>
                          <a:latin typeface="Arial" charset="0"/>
                          <a:ea typeface="ＭＳ Ｐゴシック" charset="0"/>
                        </a:rPr>
                        <a:t>richness</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Buttery, high fat</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Medium fat</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Low-fat flavor</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1"/>
                        </a:buClr>
                        <a:buSzPct val="75000"/>
                        <a:buFont typeface="Wingdings" charset="0"/>
                        <a:buNone/>
                        <a:tabLst/>
                      </a:pPr>
                      <a:r>
                        <a:rPr kumimoji="0" lang="en-US" sz="1800" b="0" i="0" u="none" strike="noStrike" cap="none" normalizeH="0" baseline="0" dirty="0">
                          <a:ln>
                            <a:noFill/>
                          </a:ln>
                          <a:solidFill>
                            <a:schemeClr val="tx1"/>
                          </a:solidFill>
                          <a:effectLst/>
                          <a:latin typeface="Arial" charset="0"/>
                          <a:ea typeface="ＭＳ Ｐゴシック" charset="0"/>
                        </a:rPr>
                        <a:t>Nonfat flavor</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031393264"/>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AutoShape 2"/>
          <p:cNvSpPr>
            <a:spLocks noGrp="1" noChangeArrowheads="1"/>
          </p:cNvSpPr>
          <p:nvPr>
            <p:ph type="title"/>
          </p:nvPr>
        </p:nvSpPr>
        <p:spPr/>
        <p:txBody>
          <a:bodyPr/>
          <a:lstStyle/>
          <a:p>
            <a:pPr eaLnBrk="1" hangingPunct="1">
              <a:defRPr/>
            </a:pPr>
            <a:r>
              <a:rPr lang="en-US" dirty="0" smtClean="0"/>
              <a:t>Assess The Cookie</a:t>
            </a:r>
          </a:p>
        </p:txBody>
      </p:sp>
      <p:sp>
        <p:nvSpPr>
          <p:cNvPr id="98307" name="Rectangle 3"/>
          <p:cNvSpPr>
            <a:spLocks noGrp="1" noChangeArrowheads="1"/>
          </p:cNvSpPr>
          <p:nvPr>
            <p:ph type="body" sz="half" idx="1"/>
          </p:nvPr>
        </p:nvSpPr>
        <p:spPr>
          <a:xfrm>
            <a:off x="685800" y="2286000"/>
            <a:ext cx="3770313" cy="3724275"/>
          </a:xfrm>
        </p:spPr>
        <p:txBody>
          <a:bodyPr/>
          <a:lstStyle/>
          <a:p>
            <a:pPr eaLnBrk="1" hangingPunct="1">
              <a:lnSpc>
                <a:spcPct val="90000"/>
              </a:lnSpc>
              <a:buFont typeface="Wingdings" charset="0"/>
              <a:buChar char="l"/>
              <a:defRPr/>
            </a:pPr>
            <a:r>
              <a:rPr lang="en-US" sz="2400" dirty="0" smtClean="0"/>
              <a:t>Overall score</a:t>
            </a:r>
          </a:p>
          <a:p>
            <a:pPr lvl="1" eaLnBrk="1" hangingPunct="1">
              <a:lnSpc>
                <a:spcPct val="90000"/>
              </a:lnSpc>
              <a:defRPr/>
            </a:pPr>
            <a:r>
              <a:rPr lang="en-US" sz="2000" dirty="0" smtClean="0"/>
              <a:t>Delicious</a:t>
            </a:r>
          </a:p>
          <a:p>
            <a:pPr lvl="1" eaLnBrk="1" hangingPunct="1">
              <a:lnSpc>
                <a:spcPct val="90000"/>
              </a:lnSpc>
              <a:defRPr/>
            </a:pPr>
            <a:r>
              <a:rPr lang="en-US" sz="2000" dirty="0" smtClean="0"/>
              <a:t>Tasty</a:t>
            </a:r>
          </a:p>
          <a:p>
            <a:pPr lvl="1" eaLnBrk="1" hangingPunct="1">
              <a:lnSpc>
                <a:spcPct val="90000"/>
              </a:lnSpc>
              <a:defRPr/>
            </a:pPr>
            <a:r>
              <a:rPr lang="en-US" sz="2000" dirty="0" smtClean="0"/>
              <a:t>Edible</a:t>
            </a:r>
          </a:p>
          <a:p>
            <a:pPr lvl="1" eaLnBrk="1" hangingPunct="1">
              <a:lnSpc>
                <a:spcPct val="90000"/>
              </a:lnSpc>
              <a:defRPr/>
            </a:pPr>
            <a:r>
              <a:rPr lang="en-US" sz="2000" dirty="0" smtClean="0"/>
              <a:t>Not yet edible</a:t>
            </a:r>
          </a:p>
          <a:p>
            <a:pPr eaLnBrk="1" hangingPunct="1">
              <a:lnSpc>
                <a:spcPct val="90000"/>
              </a:lnSpc>
              <a:buFont typeface="Wingdings" charset="0"/>
              <a:buChar char="l"/>
              <a:defRPr/>
            </a:pPr>
            <a:r>
              <a:rPr lang="en-US" sz="2400" dirty="0" smtClean="0"/>
              <a:t>By criteria</a:t>
            </a:r>
          </a:p>
          <a:p>
            <a:pPr lvl="1" eaLnBrk="1" hangingPunct="1">
              <a:lnSpc>
                <a:spcPct val="90000"/>
              </a:lnSpc>
              <a:defRPr/>
            </a:pPr>
            <a:r>
              <a:rPr lang="en-US" sz="2000" dirty="0" smtClean="0"/>
              <a:t>Number of chips</a:t>
            </a:r>
          </a:p>
          <a:p>
            <a:pPr lvl="1" eaLnBrk="1" hangingPunct="1">
              <a:lnSpc>
                <a:spcPct val="90000"/>
              </a:lnSpc>
              <a:defRPr/>
            </a:pPr>
            <a:r>
              <a:rPr lang="en-US" sz="2000" dirty="0" smtClean="0"/>
              <a:t>Texture</a:t>
            </a:r>
          </a:p>
          <a:p>
            <a:pPr lvl="1" eaLnBrk="1" hangingPunct="1">
              <a:lnSpc>
                <a:spcPct val="90000"/>
              </a:lnSpc>
              <a:defRPr/>
            </a:pPr>
            <a:r>
              <a:rPr lang="en-US" sz="2000" dirty="0" smtClean="0"/>
              <a:t>Taste</a:t>
            </a:r>
          </a:p>
          <a:p>
            <a:pPr lvl="1" eaLnBrk="1" hangingPunct="1">
              <a:lnSpc>
                <a:spcPct val="90000"/>
              </a:lnSpc>
              <a:defRPr/>
            </a:pPr>
            <a:r>
              <a:rPr lang="en-US" sz="2000" dirty="0" smtClean="0"/>
              <a:t>Richness</a:t>
            </a:r>
          </a:p>
          <a:p>
            <a:pPr lvl="1" eaLnBrk="1" hangingPunct="1">
              <a:lnSpc>
                <a:spcPct val="90000"/>
              </a:lnSpc>
              <a:defRPr/>
            </a:pPr>
            <a:endParaRPr lang="en-US" sz="2000" dirty="0" smtClean="0"/>
          </a:p>
        </p:txBody>
      </p:sp>
      <p:graphicFrame>
        <p:nvGraphicFramePr>
          <p:cNvPr id="10243" name="Object 4"/>
          <p:cNvGraphicFramePr>
            <a:graphicFrameLocks noGrp="1" noChangeAspect="1"/>
          </p:cNvGraphicFramePr>
          <p:nvPr>
            <p:ph sz="half" idx="2"/>
          </p:nvPr>
        </p:nvGraphicFramePr>
        <p:xfrm>
          <a:off x="4760913" y="2695575"/>
          <a:ext cx="3770312" cy="3057525"/>
        </p:xfrm>
        <a:graphic>
          <a:graphicData uri="http://schemas.openxmlformats.org/presentationml/2006/ole">
            <mc:AlternateContent xmlns:mc="http://schemas.openxmlformats.org/markup-compatibility/2006">
              <mc:Choice xmlns:v="urn:schemas-microsoft-com:vml" Requires="v">
                <p:oleObj spid="_x0000_s2109" name="Clip" r:id="rId3" imgW="1899209" imgH="1539850" progId="MS_ClipArt_Gallery.5">
                  <p:embed/>
                </p:oleObj>
              </mc:Choice>
              <mc:Fallback>
                <p:oleObj name="Clip" r:id="rId3" imgW="1899209" imgH="1539850" progId="MS_ClipArt_Gallery.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0913" y="2695575"/>
                        <a:ext cx="3770312"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03038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066800"/>
          </a:xfrm>
        </p:spPr>
        <p:txBody>
          <a:bodyPr>
            <a:normAutofit fontScale="90000"/>
          </a:bodyPr>
          <a:lstStyle/>
          <a:p>
            <a:r>
              <a:rPr lang="en-US" b="1" dirty="0"/>
              <a:t>When assessment works best, it does the following:</a:t>
            </a:r>
          </a:p>
        </p:txBody>
      </p:sp>
      <p:sp>
        <p:nvSpPr>
          <p:cNvPr id="3" name="Content Placeholder 2"/>
          <p:cNvSpPr>
            <a:spLocks noGrp="1"/>
          </p:cNvSpPr>
          <p:nvPr>
            <p:ph idx="1"/>
          </p:nvPr>
        </p:nvSpPr>
        <p:spPr>
          <a:xfrm>
            <a:off x="457200" y="2532888"/>
            <a:ext cx="8229600" cy="4325112"/>
          </a:xfrm>
        </p:spPr>
        <p:txBody>
          <a:bodyPr/>
          <a:lstStyle/>
          <a:p>
            <a:pPr marL="109728" indent="0">
              <a:buNone/>
            </a:pPr>
            <a:r>
              <a:rPr lang="en-US" b="1" dirty="0"/>
              <a:t>Provides diagnostic </a:t>
            </a:r>
            <a:r>
              <a:rPr lang="en-US" b="1" dirty="0" smtClean="0"/>
              <a:t>feedback</a:t>
            </a:r>
          </a:p>
          <a:p>
            <a:r>
              <a:rPr lang="en-US" dirty="0" smtClean="0"/>
              <a:t>What </a:t>
            </a:r>
            <a:r>
              <a:rPr lang="en-US" dirty="0"/>
              <a:t>is the student's knowledge base?</a:t>
            </a:r>
          </a:p>
          <a:p>
            <a:r>
              <a:rPr lang="en-US" dirty="0"/>
              <a:t>What is the student's performance base?</a:t>
            </a:r>
          </a:p>
          <a:p>
            <a:r>
              <a:rPr lang="en-US" dirty="0"/>
              <a:t>What are the student's needs?</a:t>
            </a:r>
          </a:p>
          <a:p>
            <a:r>
              <a:rPr lang="en-US" dirty="0"/>
              <a:t>What has to be taught?</a:t>
            </a:r>
          </a:p>
          <a:p>
            <a:endParaRPr lang="en-US" dirty="0"/>
          </a:p>
        </p:txBody>
      </p:sp>
    </p:spTree>
    <p:extLst>
      <p:ext uri="{BB962C8B-B14F-4D97-AF65-F5344CB8AC3E}">
        <p14:creationId xmlns:p14="http://schemas.microsoft.com/office/powerpoint/2010/main" val="183296701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AutoShape 2"/>
          <p:cNvSpPr>
            <a:spLocks noGrp="1" noChangeArrowheads="1"/>
          </p:cNvSpPr>
          <p:nvPr>
            <p:ph type="title"/>
          </p:nvPr>
        </p:nvSpPr>
        <p:spPr/>
        <p:txBody>
          <a:bodyPr/>
          <a:lstStyle/>
          <a:p>
            <a:pPr eaLnBrk="1" hangingPunct="1">
              <a:defRPr/>
            </a:pPr>
            <a:r>
              <a:rPr lang="en-US" dirty="0" smtClean="0"/>
              <a:t>Oops, What Went Wrong?</a:t>
            </a:r>
          </a:p>
        </p:txBody>
      </p:sp>
      <p:sp>
        <p:nvSpPr>
          <p:cNvPr id="112643" name="Rectangle 3"/>
          <p:cNvSpPr>
            <a:spLocks noGrp="1" noChangeArrowheads="1"/>
          </p:cNvSpPr>
          <p:nvPr>
            <p:ph type="body" sz="half" idx="1"/>
          </p:nvPr>
        </p:nvSpPr>
        <p:spPr/>
        <p:txBody>
          <a:bodyPr/>
          <a:lstStyle/>
          <a:p>
            <a:pPr eaLnBrk="1" hangingPunct="1"/>
            <a:r>
              <a:rPr lang="en-US" altLang="en-US" sz="2400" dirty="0" smtClean="0"/>
              <a:t>Did the </a:t>
            </a:r>
            <a:r>
              <a:rPr lang="ja-JP" altLang="en-US" sz="2400" smtClean="0"/>
              <a:t>“</a:t>
            </a:r>
            <a:r>
              <a:rPr lang="en-US" altLang="ja-JP" sz="2400" dirty="0" smtClean="0"/>
              <a:t>product</a:t>
            </a:r>
            <a:r>
              <a:rPr lang="ja-JP" altLang="en-US" sz="2400" smtClean="0"/>
              <a:t>”</a:t>
            </a:r>
            <a:r>
              <a:rPr lang="en-US" altLang="ja-JP" sz="2400" dirty="0" smtClean="0"/>
              <a:t> match expectations?</a:t>
            </a:r>
          </a:p>
          <a:p>
            <a:pPr eaLnBrk="1" hangingPunct="1"/>
            <a:r>
              <a:rPr lang="en-US" altLang="en-US" sz="2400" dirty="0" smtClean="0"/>
              <a:t>Effective rubrics don</a:t>
            </a:r>
            <a:r>
              <a:rPr lang="ja-JP" altLang="en-US" sz="2400" smtClean="0"/>
              <a:t>’</a:t>
            </a:r>
            <a:r>
              <a:rPr lang="en-US" altLang="ja-JP" sz="2400" dirty="0" smtClean="0"/>
              <a:t>t exist in a vacuum.</a:t>
            </a:r>
          </a:p>
          <a:p>
            <a:pPr eaLnBrk="1" hangingPunct="1"/>
            <a:r>
              <a:rPr lang="en-US" altLang="en-US" sz="2400" dirty="0" smtClean="0"/>
              <a:t>The good news…</a:t>
            </a:r>
          </a:p>
        </p:txBody>
      </p:sp>
      <p:sp>
        <p:nvSpPr>
          <p:cNvPr id="112644" name="Rectangle 4"/>
          <p:cNvSpPr>
            <a:spLocks noGrp="1" noChangeArrowheads="1"/>
          </p:cNvSpPr>
          <p:nvPr>
            <p:ph sz="half" idx="2"/>
          </p:nvPr>
        </p:nvSpPr>
        <p:spPr/>
        <p:txBody>
          <a:bodyPr/>
          <a:lstStyle/>
          <a:p>
            <a:pPr eaLnBrk="1" hangingPunct="1">
              <a:buFont typeface="Wingdings" charset="0"/>
              <a:buChar char="l"/>
              <a:defRPr/>
            </a:pPr>
            <a:endParaRPr lang="en-US" sz="2400" dirty="0" smtClean="0"/>
          </a:p>
        </p:txBody>
      </p:sp>
    </p:spTree>
    <p:extLst>
      <p:ext uri="{BB962C8B-B14F-4D97-AF65-F5344CB8AC3E}">
        <p14:creationId xmlns:p14="http://schemas.microsoft.com/office/powerpoint/2010/main" val="279574185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AutoShape 2"/>
          <p:cNvSpPr>
            <a:spLocks noGrp="1" noChangeArrowheads="1"/>
          </p:cNvSpPr>
          <p:nvPr>
            <p:ph type="title"/>
          </p:nvPr>
        </p:nvSpPr>
        <p:spPr/>
        <p:txBody>
          <a:bodyPr/>
          <a:lstStyle/>
          <a:p>
            <a:pPr eaLnBrk="1" hangingPunct="1"/>
            <a:r>
              <a:rPr lang="en-US" altLang="en-US" dirty="0" smtClean="0"/>
              <a:t>Holistic Or Analytic—Which To Use?</a:t>
            </a:r>
          </a:p>
        </p:txBody>
      </p:sp>
      <p:sp>
        <p:nvSpPr>
          <p:cNvPr id="33795" name="Rectangle 3"/>
          <p:cNvSpPr>
            <a:spLocks noGrp="1" noChangeArrowheads="1"/>
          </p:cNvSpPr>
          <p:nvPr>
            <p:ph type="body" idx="1"/>
          </p:nvPr>
        </p:nvSpPr>
        <p:spPr/>
        <p:txBody>
          <a:bodyPr/>
          <a:lstStyle/>
          <a:p>
            <a:pPr eaLnBrk="1" hangingPunct="1">
              <a:buFont typeface="Wingdings" pitchFamily="2" charset="2"/>
              <a:buNone/>
            </a:pPr>
            <a:r>
              <a:rPr lang="en-US" altLang="en-US" sz="2400" b="1" dirty="0" smtClean="0"/>
              <a:t>HOLISTIC—</a:t>
            </a:r>
            <a:r>
              <a:rPr lang="en-US" altLang="en-US" sz="2400" dirty="0" smtClean="0"/>
              <a:t>views product or performance as a whole; describes characteristics of different </a:t>
            </a:r>
            <a:r>
              <a:rPr lang="en-US" altLang="en-US" sz="2400" b="1" dirty="0" smtClean="0"/>
              <a:t>levels</a:t>
            </a:r>
            <a:r>
              <a:rPr lang="en-US" altLang="en-US" sz="2400" dirty="0" smtClean="0"/>
              <a:t> of performance. </a:t>
            </a:r>
            <a:r>
              <a:rPr lang="en-US" altLang="en-US" sz="2400" b="1" dirty="0" smtClean="0"/>
              <a:t> Criteria</a:t>
            </a:r>
            <a:r>
              <a:rPr lang="en-US" altLang="en-US" sz="2400" dirty="0" smtClean="0"/>
              <a:t> are summarized for each score level. </a:t>
            </a:r>
          </a:p>
          <a:p>
            <a:pPr eaLnBrk="1" hangingPunct="1">
              <a:buFont typeface="Wingdings" pitchFamily="2" charset="2"/>
              <a:buNone/>
            </a:pPr>
            <a:r>
              <a:rPr lang="en-US" altLang="en-US" sz="2400" dirty="0" smtClean="0"/>
              <a:t>(level=degree of success—e.g., 4,3,2,1 or </a:t>
            </a:r>
            <a:r>
              <a:rPr lang="ja-JP" altLang="en-US" sz="2400" smtClean="0"/>
              <a:t>“</a:t>
            </a:r>
            <a:r>
              <a:rPr lang="en-US" altLang="ja-JP" sz="2400" dirty="0" smtClean="0"/>
              <a:t>Tasty</a:t>
            </a:r>
            <a:r>
              <a:rPr lang="ja-JP" altLang="en-US" sz="2400" smtClean="0"/>
              <a:t>”</a:t>
            </a:r>
            <a:r>
              <a:rPr lang="en-US" altLang="ja-JP" sz="2400" dirty="0" smtClean="0"/>
              <a:t>)</a:t>
            </a:r>
          </a:p>
          <a:p>
            <a:pPr eaLnBrk="1" hangingPunct="1">
              <a:buFont typeface="Wingdings" pitchFamily="2" charset="2"/>
              <a:buNone/>
            </a:pPr>
            <a:r>
              <a:rPr lang="en-US" altLang="en-US" sz="2400" dirty="0" smtClean="0"/>
              <a:t>(criteria= what counts, facets of performance—e.g., research or number of chips or presentation)</a:t>
            </a:r>
          </a:p>
          <a:p>
            <a:pPr eaLnBrk="1" hangingPunct="1">
              <a:buFont typeface="Wingdings" pitchFamily="2" charset="2"/>
              <a:buNone/>
            </a:pPr>
            <a:r>
              <a:rPr lang="en-US" altLang="en-US" sz="2400" dirty="0" smtClean="0"/>
              <a:t>	</a:t>
            </a:r>
          </a:p>
          <a:p>
            <a:pPr eaLnBrk="1" hangingPunct="1"/>
            <a:endParaRPr lang="en-US" altLang="en-US" sz="2400" dirty="0" smtClean="0"/>
          </a:p>
        </p:txBody>
      </p:sp>
    </p:spTree>
    <p:extLst>
      <p:ext uri="{BB962C8B-B14F-4D97-AF65-F5344CB8AC3E}">
        <p14:creationId xmlns:p14="http://schemas.microsoft.com/office/powerpoint/2010/main" val="2350731710"/>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AutoShape 2"/>
          <p:cNvSpPr>
            <a:spLocks noGrp="1" noChangeArrowheads="1"/>
          </p:cNvSpPr>
          <p:nvPr>
            <p:ph type="title"/>
          </p:nvPr>
        </p:nvSpPr>
        <p:spPr/>
        <p:txBody>
          <a:bodyPr/>
          <a:lstStyle/>
          <a:p>
            <a:pPr eaLnBrk="1" hangingPunct="1">
              <a:defRPr/>
            </a:pPr>
            <a:r>
              <a:rPr lang="en-US" dirty="0" smtClean="0"/>
              <a:t>Holistic Or Analytic?</a:t>
            </a:r>
          </a:p>
        </p:txBody>
      </p:sp>
      <p:sp>
        <p:nvSpPr>
          <p:cNvPr id="28675" name="Rectangle 3"/>
          <p:cNvSpPr>
            <a:spLocks noGrp="1" noChangeArrowheads="1"/>
          </p:cNvSpPr>
          <p:nvPr>
            <p:ph type="body" idx="1"/>
          </p:nvPr>
        </p:nvSpPr>
        <p:spPr/>
        <p:txBody>
          <a:bodyPr/>
          <a:lstStyle/>
          <a:p>
            <a:pPr eaLnBrk="1" hangingPunct="1">
              <a:buFont typeface="Wingdings" pitchFamily="2" charset="2"/>
              <a:buNone/>
            </a:pPr>
            <a:r>
              <a:rPr lang="en-US" altLang="en-US" sz="2400" b="1" dirty="0" smtClean="0"/>
              <a:t>HOLISTIC—pros and cons</a:t>
            </a:r>
          </a:p>
          <a:p>
            <a:pPr eaLnBrk="1" hangingPunct="1">
              <a:buFont typeface="Wingdings" pitchFamily="2" charset="2"/>
              <a:buNone/>
            </a:pPr>
            <a:r>
              <a:rPr lang="en-US" altLang="en-US" sz="2400" dirty="0" smtClean="0"/>
              <a:t>+Takes less time to create. Well… </a:t>
            </a:r>
          </a:p>
          <a:p>
            <a:pPr eaLnBrk="1" hangingPunct="1">
              <a:buFont typeface="Wingdings" pitchFamily="2" charset="2"/>
              <a:buNone/>
            </a:pPr>
            <a:r>
              <a:rPr lang="en-US" altLang="en-US" sz="2400" dirty="0" smtClean="0"/>
              <a:t>+Effectively determines a </a:t>
            </a:r>
            <a:r>
              <a:rPr lang="ja-JP" altLang="en-US" sz="2400" smtClean="0"/>
              <a:t>“</a:t>
            </a:r>
            <a:r>
              <a:rPr lang="en-US" altLang="ja-JP" sz="2400" dirty="0" smtClean="0"/>
              <a:t>not fully developed</a:t>
            </a:r>
            <a:r>
              <a:rPr lang="ja-JP" altLang="en-US" sz="2400" smtClean="0"/>
              <a:t>”</a:t>
            </a:r>
            <a:r>
              <a:rPr lang="en-US" altLang="ja-JP" sz="2400" dirty="0" smtClean="0"/>
              <a:t> performance as a whole</a:t>
            </a:r>
          </a:p>
          <a:p>
            <a:pPr eaLnBrk="1" hangingPunct="1">
              <a:buFont typeface="Wingdings" pitchFamily="2" charset="2"/>
              <a:buNone/>
            </a:pPr>
            <a:r>
              <a:rPr lang="en-US" altLang="en-US" sz="2400" dirty="0" smtClean="0"/>
              <a:t>+Efficient for large group scoring; less time to assess</a:t>
            </a:r>
          </a:p>
          <a:p>
            <a:pPr eaLnBrk="1" hangingPunct="1">
              <a:buFont typeface="Wingdings" pitchFamily="2" charset="2"/>
              <a:buNone/>
            </a:pPr>
            <a:r>
              <a:rPr lang="en-US" altLang="en-US" sz="2400" dirty="0" smtClean="0"/>
              <a:t>-  </a:t>
            </a:r>
            <a:r>
              <a:rPr lang="en-US" altLang="en-US" sz="2400" b="1" dirty="0" smtClean="0"/>
              <a:t>Not diagnostic</a:t>
            </a:r>
          </a:p>
          <a:p>
            <a:pPr eaLnBrk="1" hangingPunct="1">
              <a:buFont typeface="Wingdings" pitchFamily="2" charset="2"/>
              <a:buNone/>
            </a:pPr>
            <a:r>
              <a:rPr lang="en-US" altLang="en-US" sz="2400" dirty="0" smtClean="0"/>
              <a:t>-  Student may exhibit traits at two or more levels at the same time.</a:t>
            </a:r>
          </a:p>
        </p:txBody>
      </p:sp>
    </p:spTree>
    <p:extLst>
      <p:ext uri="{BB962C8B-B14F-4D97-AF65-F5344CB8AC3E}">
        <p14:creationId xmlns:p14="http://schemas.microsoft.com/office/powerpoint/2010/main" val="220380544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AutoShape 2"/>
          <p:cNvSpPr>
            <a:spLocks noGrp="1" noChangeArrowheads="1"/>
          </p:cNvSpPr>
          <p:nvPr>
            <p:ph type="title"/>
          </p:nvPr>
        </p:nvSpPr>
        <p:spPr/>
        <p:txBody>
          <a:bodyPr/>
          <a:lstStyle/>
          <a:p>
            <a:pPr eaLnBrk="1" hangingPunct="1">
              <a:defRPr/>
            </a:pPr>
            <a:r>
              <a:rPr lang="en-US" dirty="0" smtClean="0"/>
              <a:t>Holistic Example</a:t>
            </a:r>
          </a:p>
        </p:txBody>
      </p:sp>
      <p:sp>
        <p:nvSpPr>
          <p:cNvPr id="99331" name="Rectangle 3"/>
          <p:cNvSpPr>
            <a:spLocks noGrp="1" noChangeArrowheads="1"/>
          </p:cNvSpPr>
          <p:nvPr>
            <p:ph type="body" idx="1"/>
          </p:nvPr>
        </p:nvSpPr>
        <p:spPr/>
        <p:txBody>
          <a:bodyPr/>
          <a:lstStyle/>
          <a:p>
            <a:pPr eaLnBrk="1" hangingPunct="1">
              <a:buFont typeface="Wingdings" charset="0"/>
              <a:buNone/>
              <a:defRPr/>
            </a:pPr>
            <a:r>
              <a:rPr lang="en-US" dirty="0" smtClean="0"/>
              <a:t>Cookie</a:t>
            </a:r>
          </a:p>
          <a:p>
            <a:pPr eaLnBrk="1" hangingPunct="1">
              <a:buFont typeface="Wingdings" charset="0"/>
              <a:buNone/>
              <a:defRPr/>
            </a:pPr>
            <a:r>
              <a:rPr lang="en-US" dirty="0" smtClean="0"/>
              <a:t>Delicious level (4)</a:t>
            </a:r>
          </a:p>
          <a:p>
            <a:pPr eaLnBrk="1" hangingPunct="1">
              <a:buFont typeface="Wingdings" charset="0"/>
              <a:buChar char="l"/>
              <a:defRPr/>
            </a:pPr>
            <a:r>
              <a:rPr lang="en-US" dirty="0" smtClean="0"/>
              <a:t>	Chips in every bite</a:t>
            </a:r>
          </a:p>
          <a:p>
            <a:pPr eaLnBrk="1" hangingPunct="1">
              <a:buFont typeface="Wingdings" charset="0"/>
              <a:buChar char="l"/>
              <a:defRPr/>
            </a:pPr>
            <a:r>
              <a:rPr lang="en-US" dirty="0" smtClean="0"/>
              <a:t>	Consistently chewy</a:t>
            </a:r>
          </a:p>
          <a:p>
            <a:pPr eaLnBrk="1" hangingPunct="1">
              <a:buFont typeface="Wingdings" charset="0"/>
              <a:buChar char="l"/>
              <a:defRPr/>
            </a:pPr>
            <a:r>
              <a:rPr lang="en-US" dirty="0" smtClean="0"/>
              <a:t>	Even golden brown</a:t>
            </a:r>
          </a:p>
          <a:p>
            <a:pPr eaLnBrk="1" hangingPunct="1">
              <a:buFont typeface="Wingdings" charset="0"/>
              <a:buChar char="l"/>
              <a:defRPr/>
            </a:pPr>
            <a:r>
              <a:rPr lang="en-US" dirty="0" smtClean="0"/>
              <a:t>	Buttery, high fat</a:t>
            </a:r>
          </a:p>
        </p:txBody>
      </p:sp>
    </p:spTree>
    <p:extLst>
      <p:ext uri="{BB962C8B-B14F-4D97-AF65-F5344CB8AC3E}">
        <p14:creationId xmlns:p14="http://schemas.microsoft.com/office/powerpoint/2010/main" val="405059359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2"/>
          <p:cNvSpPr>
            <a:spLocks noGrp="1" noChangeArrowheads="1"/>
          </p:cNvSpPr>
          <p:nvPr>
            <p:ph type="title"/>
          </p:nvPr>
        </p:nvSpPr>
        <p:spPr/>
        <p:txBody>
          <a:bodyPr/>
          <a:lstStyle/>
          <a:p>
            <a:pPr eaLnBrk="1" hangingPunct="1">
              <a:defRPr/>
            </a:pPr>
            <a:r>
              <a:rPr lang="en-US" dirty="0" smtClean="0"/>
              <a:t>Holistic Or Analytic?</a:t>
            </a:r>
          </a:p>
        </p:txBody>
      </p:sp>
      <p:sp>
        <p:nvSpPr>
          <p:cNvPr id="29699" name="Rectangle 3"/>
          <p:cNvSpPr>
            <a:spLocks noGrp="1" noChangeArrowheads="1"/>
          </p:cNvSpPr>
          <p:nvPr>
            <p:ph type="body" idx="1"/>
          </p:nvPr>
        </p:nvSpPr>
        <p:spPr/>
        <p:txBody>
          <a:bodyPr/>
          <a:lstStyle/>
          <a:p>
            <a:pPr eaLnBrk="1" hangingPunct="1">
              <a:buFont typeface="Wingdings" pitchFamily="2" charset="2"/>
              <a:buNone/>
            </a:pPr>
            <a:r>
              <a:rPr lang="en-US" altLang="en-US" b="1" dirty="0" smtClean="0"/>
              <a:t>Analytic=Separate facets of performance are defined, independently valued, and scored.</a:t>
            </a:r>
          </a:p>
          <a:p>
            <a:pPr eaLnBrk="1" hangingPunct="1">
              <a:buFont typeface="Wingdings" pitchFamily="2" charset="2"/>
              <a:buNone/>
            </a:pPr>
            <a:r>
              <a:rPr lang="en-US" altLang="en-US" dirty="0" smtClean="0"/>
              <a:t>Example: Music—skill=string improvisation development</a:t>
            </a:r>
          </a:p>
          <a:p>
            <a:pPr eaLnBrk="1" hangingPunct="1">
              <a:buFont typeface="Wingdings" pitchFamily="2" charset="2"/>
              <a:buNone/>
            </a:pPr>
            <a:r>
              <a:rPr lang="en-US" altLang="en-US" dirty="0" smtClean="0"/>
              <a:t>Facets scored separately: melody; harmonics; rhythm; bowing &amp; backup; confidence</a:t>
            </a:r>
          </a:p>
        </p:txBody>
      </p:sp>
    </p:spTree>
    <p:extLst>
      <p:ext uri="{BB962C8B-B14F-4D97-AF65-F5344CB8AC3E}">
        <p14:creationId xmlns:p14="http://schemas.microsoft.com/office/powerpoint/2010/main" val="288642799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AutoShape 2"/>
          <p:cNvSpPr>
            <a:spLocks noGrp="1" noChangeArrowheads="1"/>
          </p:cNvSpPr>
          <p:nvPr>
            <p:ph type="title"/>
          </p:nvPr>
        </p:nvSpPr>
        <p:spPr/>
        <p:txBody>
          <a:bodyPr/>
          <a:lstStyle/>
          <a:p>
            <a:pPr eaLnBrk="1" hangingPunct="1">
              <a:defRPr/>
            </a:pPr>
            <a:r>
              <a:rPr lang="en-US" dirty="0" smtClean="0"/>
              <a:t>Holistic Or Analytic?</a:t>
            </a:r>
          </a:p>
        </p:txBody>
      </p:sp>
      <p:sp>
        <p:nvSpPr>
          <p:cNvPr id="30723" name="Rectangle 3"/>
          <p:cNvSpPr>
            <a:spLocks noGrp="1" noChangeArrowheads="1"/>
          </p:cNvSpPr>
          <p:nvPr>
            <p:ph type="body" idx="1"/>
          </p:nvPr>
        </p:nvSpPr>
        <p:spPr/>
        <p:txBody>
          <a:bodyPr/>
          <a:lstStyle/>
          <a:p>
            <a:pPr eaLnBrk="1" hangingPunct="1">
              <a:buFont typeface="Wingdings" pitchFamily="2" charset="2"/>
              <a:buNone/>
            </a:pPr>
            <a:r>
              <a:rPr lang="en-US" altLang="en-US" b="1" dirty="0" smtClean="0"/>
              <a:t>Analytic—pros and cons</a:t>
            </a:r>
          </a:p>
          <a:p>
            <a:pPr eaLnBrk="1" hangingPunct="1">
              <a:buFont typeface="Wingdings" pitchFamily="2" charset="2"/>
              <a:buNone/>
            </a:pPr>
            <a:r>
              <a:rPr lang="en-US" altLang="en-US" dirty="0" smtClean="0"/>
              <a:t>+Sharper focus on target</a:t>
            </a:r>
          </a:p>
          <a:p>
            <a:pPr eaLnBrk="1" hangingPunct="1">
              <a:buFont typeface="Wingdings" pitchFamily="2" charset="2"/>
              <a:buNone/>
            </a:pPr>
            <a:r>
              <a:rPr lang="en-US" altLang="en-US" dirty="0" smtClean="0"/>
              <a:t>+Specific feedback (matrix)</a:t>
            </a:r>
          </a:p>
          <a:p>
            <a:pPr eaLnBrk="1" hangingPunct="1">
              <a:buFont typeface="Wingdings" pitchFamily="2" charset="2"/>
              <a:buNone/>
            </a:pPr>
            <a:r>
              <a:rPr lang="en-US" altLang="en-US" dirty="0" smtClean="0"/>
              <a:t>+Instructional emphasis</a:t>
            </a:r>
          </a:p>
          <a:p>
            <a:pPr eaLnBrk="1" hangingPunct="1">
              <a:buFont typeface="Wingdings" pitchFamily="2" charset="2"/>
              <a:buNone/>
            </a:pPr>
            <a:r>
              <a:rPr lang="en-US" altLang="en-US" dirty="0" smtClean="0"/>
              <a:t>-Time consuming to articulate components and to find language clear enough to define performance levels effectively</a:t>
            </a:r>
          </a:p>
        </p:txBody>
      </p:sp>
    </p:spTree>
    <p:extLst>
      <p:ext uri="{BB962C8B-B14F-4D97-AF65-F5344CB8AC3E}">
        <p14:creationId xmlns:p14="http://schemas.microsoft.com/office/powerpoint/2010/main" val="1605849519"/>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AutoShape 2"/>
          <p:cNvSpPr>
            <a:spLocks noGrp="1" noChangeArrowheads="1"/>
          </p:cNvSpPr>
          <p:nvPr>
            <p:ph type="title"/>
          </p:nvPr>
        </p:nvSpPr>
        <p:spPr/>
        <p:txBody>
          <a:bodyPr/>
          <a:lstStyle/>
          <a:p>
            <a:pPr eaLnBrk="1" hangingPunct="1">
              <a:defRPr/>
            </a:pPr>
            <a:r>
              <a:rPr lang="en-US" dirty="0" smtClean="0"/>
              <a:t>The Debate</a:t>
            </a:r>
          </a:p>
        </p:txBody>
      </p:sp>
      <p:sp>
        <p:nvSpPr>
          <p:cNvPr id="100355" name="Rectangle 3"/>
          <p:cNvSpPr>
            <a:spLocks noGrp="1" noChangeArrowheads="1"/>
          </p:cNvSpPr>
          <p:nvPr>
            <p:ph type="body" idx="1"/>
          </p:nvPr>
        </p:nvSpPr>
        <p:spPr/>
        <p:txBody>
          <a:bodyPr/>
          <a:lstStyle/>
          <a:p>
            <a:pPr eaLnBrk="1" hangingPunct="1">
              <a:lnSpc>
                <a:spcPct val="90000"/>
              </a:lnSpc>
            </a:pPr>
            <a:r>
              <a:rPr lang="en-US" altLang="en-US" sz="2400" dirty="0" smtClean="0"/>
              <a:t>Is the whole the sum of its parts?</a:t>
            </a:r>
          </a:p>
          <a:p>
            <a:pPr eaLnBrk="1" hangingPunct="1">
              <a:lnSpc>
                <a:spcPct val="90000"/>
              </a:lnSpc>
              <a:buFont typeface="Wingdings" pitchFamily="2" charset="2"/>
              <a:buNone/>
            </a:pPr>
            <a:r>
              <a:rPr lang="en-US" altLang="en-US" sz="2400" dirty="0" smtClean="0"/>
              <a:t>	Wiggle room or valid criterion—</a:t>
            </a:r>
          </a:p>
          <a:p>
            <a:pPr eaLnBrk="1" hangingPunct="1">
              <a:lnSpc>
                <a:spcPct val="90000"/>
              </a:lnSpc>
              <a:buFont typeface="Wingdings" pitchFamily="2" charset="2"/>
              <a:buNone/>
            </a:pPr>
            <a:r>
              <a:rPr lang="en-US" altLang="en-US" sz="2400" dirty="0" smtClean="0"/>
              <a:t>			Overall Development</a:t>
            </a:r>
          </a:p>
          <a:p>
            <a:pPr eaLnBrk="1" hangingPunct="1">
              <a:lnSpc>
                <a:spcPct val="90000"/>
              </a:lnSpc>
              <a:buFont typeface="Wingdings" pitchFamily="2" charset="2"/>
              <a:buNone/>
            </a:pPr>
            <a:r>
              <a:rPr lang="en-US" altLang="en-US" sz="2400" dirty="0" smtClean="0"/>
              <a:t>			Overall Impression </a:t>
            </a:r>
          </a:p>
          <a:p>
            <a:pPr eaLnBrk="1" hangingPunct="1">
              <a:lnSpc>
                <a:spcPct val="90000"/>
              </a:lnSpc>
              <a:buFont typeface="Wingdings" pitchFamily="2" charset="2"/>
              <a:buNone/>
            </a:pPr>
            <a:r>
              <a:rPr lang="en-US" altLang="en-US" sz="2400" dirty="0" smtClean="0"/>
              <a:t>			Overall impact</a:t>
            </a:r>
          </a:p>
          <a:p>
            <a:pPr eaLnBrk="1" hangingPunct="1">
              <a:lnSpc>
                <a:spcPct val="90000"/>
              </a:lnSpc>
              <a:buFont typeface="Wingdings" pitchFamily="2" charset="2"/>
              <a:buNone/>
            </a:pPr>
            <a:r>
              <a:rPr lang="en-US" altLang="en-US" sz="2400" dirty="0" smtClean="0"/>
              <a:t>		Weighting</a:t>
            </a:r>
          </a:p>
          <a:p>
            <a:pPr eaLnBrk="1" hangingPunct="1">
              <a:lnSpc>
                <a:spcPct val="90000"/>
              </a:lnSpc>
              <a:buFont typeface="Wingdings" pitchFamily="2" charset="2"/>
              <a:buNone/>
            </a:pPr>
            <a:r>
              <a:rPr lang="en-US" altLang="en-US" sz="2400" dirty="0" smtClean="0"/>
              <a:t>	Number range 		</a:t>
            </a:r>
          </a:p>
        </p:txBody>
      </p:sp>
    </p:spTree>
    <p:extLst>
      <p:ext uri="{BB962C8B-B14F-4D97-AF65-F5344CB8AC3E}">
        <p14:creationId xmlns:p14="http://schemas.microsoft.com/office/powerpoint/2010/main" val="135394318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noGrp="1" noChangeArrowheads="1"/>
          </p:cNvSpPr>
          <p:nvPr>
            <p:ph type="title"/>
          </p:nvPr>
        </p:nvSpPr>
        <p:spPr>
          <a:xfrm>
            <a:off x="457200" y="914400"/>
            <a:ext cx="8229600" cy="1066800"/>
          </a:xfrm>
        </p:spPr>
        <p:txBody>
          <a:bodyPr/>
          <a:lstStyle/>
          <a:p>
            <a:pPr eaLnBrk="1" hangingPunct="1">
              <a:defRPr/>
            </a:pPr>
            <a:r>
              <a:rPr lang="en-US" b="1" dirty="0" smtClean="0"/>
              <a:t>Tip #1</a:t>
            </a:r>
          </a:p>
        </p:txBody>
      </p:sp>
      <p:sp>
        <p:nvSpPr>
          <p:cNvPr id="7171" name="Rectangle 3"/>
          <p:cNvSpPr>
            <a:spLocks noGrp="1" noChangeArrowheads="1"/>
          </p:cNvSpPr>
          <p:nvPr>
            <p:ph type="body" idx="1"/>
          </p:nvPr>
        </p:nvSpPr>
        <p:spPr/>
        <p:txBody>
          <a:bodyPr/>
          <a:lstStyle/>
          <a:p>
            <a:pPr eaLnBrk="1" hangingPunct="1"/>
            <a:r>
              <a:rPr lang="en-US" altLang="en-US" dirty="0" smtClean="0"/>
              <a:t>Don</a:t>
            </a:r>
            <a:r>
              <a:rPr lang="ja-JP" altLang="en-US" smtClean="0"/>
              <a:t>’</a:t>
            </a:r>
            <a:r>
              <a:rPr lang="en-US" altLang="ja-JP" dirty="0" smtClean="0"/>
              <a:t>t use generic or </a:t>
            </a:r>
            <a:r>
              <a:rPr lang="ja-JP" altLang="en-US" smtClean="0"/>
              <a:t>“</a:t>
            </a:r>
            <a:r>
              <a:rPr lang="en-US" altLang="ja-JP" dirty="0" smtClean="0"/>
              <a:t>canned</a:t>
            </a:r>
            <a:r>
              <a:rPr lang="ja-JP" altLang="en-US" smtClean="0"/>
              <a:t>”</a:t>
            </a:r>
            <a:r>
              <a:rPr lang="en-US" altLang="ja-JP" dirty="0" smtClean="0"/>
              <a:t> rubrics without careful consideration of their quality and appropriateness for your project.</a:t>
            </a:r>
          </a:p>
          <a:p>
            <a:pPr lvl="2" eaLnBrk="1" hangingPunct="1"/>
            <a:r>
              <a:rPr lang="en-US" altLang="en-US" dirty="0" smtClean="0"/>
              <a:t>These are </a:t>
            </a:r>
            <a:r>
              <a:rPr lang="en-US" altLang="en-US" i="1" dirty="0" smtClean="0"/>
              <a:t>your</a:t>
            </a:r>
            <a:r>
              <a:rPr lang="en-US" altLang="en-US" dirty="0" smtClean="0"/>
              <a:t> students, not someone else</a:t>
            </a:r>
            <a:r>
              <a:rPr lang="ja-JP" altLang="en-US" smtClean="0"/>
              <a:t>’</a:t>
            </a:r>
            <a:r>
              <a:rPr lang="en-US" altLang="ja-JP" dirty="0" smtClean="0"/>
              <a:t>s.</a:t>
            </a:r>
          </a:p>
          <a:p>
            <a:pPr lvl="2" eaLnBrk="1" hangingPunct="1"/>
            <a:r>
              <a:rPr lang="en-US" altLang="en-US" i="1" dirty="0" smtClean="0"/>
              <a:t>Your</a:t>
            </a:r>
            <a:r>
              <a:rPr lang="en-US" altLang="en-US" dirty="0" smtClean="0"/>
              <a:t> students have received </a:t>
            </a:r>
            <a:r>
              <a:rPr lang="en-US" altLang="en-US" i="1" dirty="0" smtClean="0"/>
              <a:t>your</a:t>
            </a:r>
            <a:r>
              <a:rPr lang="en-US" altLang="en-US" dirty="0" smtClean="0"/>
              <a:t> instruction.</a:t>
            </a:r>
          </a:p>
        </p:txBody>
      </p:sp>
    </p:spTree>
    <p:extLst>
      <p:ext uri="{BB962C8B-B14F-4D97-AF65-F5344CB8AC3E}">
        <p14:creationId xmlns:p14="http://schemas.microsoft.com/office/powerpoint/2010/main" val="1681000175"/>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p:cNvSpPr>
            <a:spLocks noGrp="1" noChangeArrowheads="1"/>
          </p:cNvSpPr>
          <p:nvPr>
            <p:ph type="title"/>
          </p:nvPr>
        </p:nvSpPr>
        <p:spPr>
          <a:xfrm>
            <a:off x="457200" y="838200"/>
            <a:ext cx="8229600" cy="1066800"/>
          </a:xfrm>
        </p:spPr>
        <p:txBody>
          <a:bodyPr/>
          <a:lstStyle/>
          <a:p>
            <a:pPr eaLnBrk="1" hangingPunct="1">
              <a:defRPr/>
            </a:pPr>
            <a:r>
              <a:rPr lang="en-US" b="1" dirty="0" smtClean="0"/>
              <a:t>Tip #2</a:t>
            </a:r>
          </a:p>
        </p:txBody>
      </p:sp>
      <p:sp>
        <p:nvSpPr>
          <p:cNvPr id="17411" name="Rectangle 3"/>
          <p:cNvSpPr>
            <a:spLocks noGrp="1" noChangeArrowheads="1"/>
          </p:cNvSpPr>
          <p:nvPr>
            <p:ph type="body" idx="1"/>
          </p:nvPr>
        </p:nvSpPr>
        <p:spPr/>
        <p:txBody>
          <a:bodyPr/>
          <a:lstStyle/>
          <a:p>
            <a:pPr eaLnBrk="1" hangingPunct="1"/>
            <a:r>
              <a:rPr lang="en-US" altLang="en-US" dirty="0" smtClean="0"/>
              <a:t>Avoid dysfunctional detail.</a:t>
            </a:r>
          </a:p>
          <a:p>
            <a:pPr lvl="1" eaLnBrk="1" hangingPunct="1"/>
            <a:r>
              <a:rPr lang="ja-JP" altLang="en-US" smtClean="0"/>
              <a:t>“</a:t>
            </a:r>
            <a:r>
              <a:rPr lang="en-US" altLang="ja-JP" dirty="0" smtClean="0"/>
              <a:t>…in most instances, </a:t>
            </a:r>
            <a:r>
              <a:rPr lang="en-US" altLang="ja-JP" b="1" dirty="0" smtClean="0"/>
              <a:t>lengthy</a:t>
            </a:r>
            <a:r>
              <a:rPr lang="en-US" altLang="ja-JP" dirty="0" smtClean="0"/>
              <a:t> rubrics probably can be reduced to succinct…more useful versions for classroom instruction.  Such abbreviated rubrics can still capture the key evaluative criteria needed to judge students</a:t>
            </a:r>
            <a:r>
              <a:rPr lang="ja-JP" altLang="en-US" smtClean="0"/>
              <a:t>’</a:t>
            </a:r>
            <a:r>
              <a:rPr lang="en-US" altLang="ja-JP" dirty="0" smtClean="0"/>
              <a:t> responses.  Lengthy rubrics, in contrast, will gather dust</a:t>
            </a:r>
            <a:r>
              <a:rPr lang="ja-JP" altLang="en-US" smtClean="0"/>
              <a:t>”</a:t>
            </a:r>
            <a:r>
              <a:rPr lang="en-US" altLang="ja-JP" dirty="0" smtClean="0"/>
              <a:t> (Benjamin 23).</a:t>
            </a:r>
          </a:p>
          <a:p>
            <a:pPr eaLnBrk="1" hangingPunct="1">
              <a:buFont typeface="Wingdings" pitchFamily="2" charset="2"/>
              <a:buNone/>
            </a:pPr>
            <a:r>
              <a:rPr lang="en-US" altLang="en-US" dirty="0" smtClean="0"/>
              <a:t>--Includes wordiness, jargon, negativity</a:t>
            </a:r>
          </a:p>
        </p:txBody>
      </p:sp>
    </p:spTree>
    <p:extLst>
      <p:ext uri="{BB962C8B-B14F-4D97-AF65-F5344CB8AC3E}">
        <p14:creationId xmlns:p14="http://schemas.microsoft.com/office/powerpoint/2010/main" val="636492999"/>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p:cNvSpPr>
            <a:spLocks noGrp="1" noChangeArrowheads="1"/>
          </p:cNvSpPr>
          <p:nvPr>
            <p:ph type="title"/>
          </p:nvPr>
        </p:nvSpPr>
        <p:spPr>
          <a:xfrm>
            <a:off x="444062" y="838200"/>
            <a:ext cx="8229600" cy="1066800"/>
          </a:xfrm>
        </p:spPr>
        <p:txBody>
          <a:bodyPr/>
          <a:lstStyle/>
          <a:p>
            <a:pPr eaLnBrk="1" hangingPunct="1">
              <a:defRPr/>
            </a:pPr>
            <a:r>
              <a:rPr lang="en-US" b="1" dirty="0" smtClean="0"/>
              <a:t>Tip #3</a:t>
            </a:r>
          </a:p>
        </p:txBody>
      </p:sp>
      <p:sp>
        <p:nvSpPr>
          <p:cNvPr id="18435" name="Rectangle 3"/>
          <p:cNvSpPr>
            <a:spLocks noGrp="1" noChangeArrowheads="1"/>
          </p:cNvSpPr>
          <p:nvPr>
            <p:ph type="body" idx="1"/>
          </p:nvPr>
        </p:nvSpPr>
        <p:spPr/>
        <p:txBody>
          <a:bodyPr/>
          <a:lstStyle/>
          <a:p>
            <a:pPr eaLnBrk="1" hangingPunct="1"/>
            <a:r>
              <a:rPr lang="en-US" altLang="en-US" dirty="0" smtClean="0"/>
              <a:t>Limit the number of criteria</a:t>
            </a:r>
          </a:p>
          <a:p>
            <a:pPr lvl="1" eaLnBrk="1" hangingPunct="1"/>
            <a:r>
              <a:rPr lang="en-US" altLang="en-US" dirty="0" smtClean="0"/>
              <a:t>Don</a:t>
            </a:r>
            <a:r>
              <a:rPr lang="ja-JP" altLang="en-US" smtClean="0"/>
              <a:t>’</a:t>
            </a:r>
            <a:r>
              <a:rPr lang="en-US" altLang="ja-JP" dirty="0" smtClean="0"/>
              <a:t>t combine independent criteria.  </a:t>
            </a:r>
          </a:p>
          <a:p>
            <a:pPr lvl="2" eaLnBrk="1" hangingPunct="1"/>
            <a:r>
              <a:rPr lang="ja-JP" altLang="en-US" smtClean="0"/>
              <a:t>“</a:t>
            </a:r>
            <a:r>
              <a:rPr lang="en-US" altLang="ja-JP" dirty="0" smtClean="0"/>
              <a:t>very clear</a:t>
            </a:r>
            <a:r>
              <a:rPr lang="ja-JP" altLang="en-US" smtClean="0"/>
              <a:t>”</a:t>
            </a:r>
            <a:r>
              <a:rPr lang="en-US" altLang="ja-JP" dirty="0" smtClean="0"/>
              <a:t> and </a:t>
            </a:r>
            <a:r>
              <a:rPr lang="ja-JP" altLang="en-US" smtClean="0"/>
              <a:t>“</a:t>
            </a:r>
            <a:r>
              <a:rPr lang="en-US" altLang="ja-JP" dirty="0" smtClean="0"/>
              <a:t>very organized</a:t>
            </a:r>
            <a:r>
              <a:rPr lang="ja-JP" altLang="en-US" smtClean="0"/>
              <a:t>”</a:t>
            </a:r>
            <a:r>
              <a:rPr lang="en-US" altLang="ja-JP" dirty="0" smtClean="0"/>
              <a:t> (may be clear but not organized or vice versa).</a:t>
            </a:r>
            <a:endParaRPr lang="en-US" altLang="en-US" dirty="0" smtClean="0"/>
          </a:p>
        </p:txBody>
      </p:sp>
    </p:spTree>
    <p:extLst>
      <p:ext uri="{BB962C8B-B14F-4D97-AF65-F5344CB8AC3E}">
        <p14:creationId xmlns:p14="http://schemas.microsoft.com/office/powerpoint/2010/main" val="34404596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626" y="838200"/>
            <a:ext cx="8229600" cy="1066800"/>
          </a:xfrm>
        </p:spPr>
        <p:txBody>
          <a:bodyPr>
            <a:normAutofit fontScale="90000"/>
          </a:bodyPr>
          <a:lstStyle/>
          <a:p>
            <a:r>
              <a:rPr lang="en-US" b="1" dirty="0"/>
              <a:t>When assessment works best, it does the following:</a:t>
            </a:r>
          </a:p>
        </p:txBody>
      </p:sp>
      <p:sp>
        <p:nvSpPr>
          <p:cNvPr id="3" name="Content Placeholder 2"/>
          <p:cNvSpPr>
            <a:spLocks noGrp="1"/>
          </p:cNvSpPr>
          <p:nvPr>
            <p:ph idx="1"/>
          </p:nvPr>
        </p:nvSpPr>
        <p:spPr/>
        <p:txBody>
          <a:bodyPr/>
          <a:lstStyle/>
          <a:p>
            <a:pPr marL="109728" indent="0">
              <a:buNone/>
            </a:pPr>
            <a:r>
              <a:rPr lang="en-US" b="1" dirty="0"/>
              <a:t>Helps educators set </a:t>
            </a:r>
            <a:r>
              <a:rPr lang="en-US" b="1" dirty="0" smtClean="0"/>
              <a:t>standards</a:t>
            </a:r>
          </a:p>
          <a:p>
            <a:r>
              <a:rPr lang="en-US" dirty="0" smtClean="0"/>
              <a:t>What </a:t>
            </a:r>
            <a:r>
              <a:rPr lang="en-US" dirty="0"/>
              <a:t>performance demonstrates understanding?</a:t>
            </a:r>
          </a:p>
          <a:p>
            <a:r>
              <a:rPr lang="en-US" dirty="0"/>
              <a:t>What performance demonstrates knowledge?</a:t>
            </a:r>
          </a:p>
          <a:p>
            <a:r>
              <a:rPr lang="en-US" dirty="0"/>
              <a:t>What performance demonstrates mastery?</a:t>
            </a:r>
          </a:p>
          <a:p>
            <a:endParaRPr lang="en-US" dirty="0"/>
          </a:p>
        </p:txBody>
      </p:sp>
    </p:spTree>
    <p:extLst>
      <p:ext uri="{BB962C8B-B14F-4D97-AF65-F5344CB8AC3E}">
        <p14:creationId xmlns:p14="http://schemas.microsoft.com/office/powerpoint/2010/main" val="1578828212"/>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p:cNvSpPr>
            <a:spLocks noGrp="1" noChangeArrowheads="1"/>
          </p:cNvSpPr>
          <p:nvPr>
            <p:ph type="title"/>
          </p:nvPr>
        </p:nvSpPr>
        <p:spPr>
          <a:xfrm>
            <a:off x="454572" y="762000"/>
            <a:ext cx="8229600" cy="1066800"/>
          </a:xfrm>
        </p:spPr>
        <p:txBody>
          <a:bodyPr/>
          <a:lstStyle/>
          <a:p>
            <a:pPr eaLnBrk="1" hangingPunct="1">
              <a:defRPr/>
            </a:pPr>
            <a:r>
              <a:rPr lang="en-US" b="1" dirty="0" smtClean="0"/>
              <a:t>Tip </a:t>
            </a:r>
            <a:r>
              <a:rPr lang="en-US" b="1" dirty="0" smtClean="0"/>
              <a:t>#4</a:t>
            </a:r>
          </a:p>
        </p:txBody>
      </p:sp>
      <p:sp>
        <p:nvSpPr>
          <p:cNvPr id="19459" name="Rectangle 3"/>
          <p:cNvSpPr>
            <a:spLocks noGrp="1" noChangeArrowheads="1"/>
          </p:cNvSpPr>
          <p:nvPr>
            <p:ph type="body" idx="1"/>
          </p:nvPr>
        </p:nvSpPr>
        <p:spPr>
          <a:xfrm>
            <a:off x="430924" y="1828800"/>
            <a:ext cx="8229600" cy="4325112"/>
          </a:xfrm>
        </p:spPr>
        <p:txBody>
          <a:bodyPr>
            <a:normAutofit lnSpcReduction="10000"/>
          </a:bodyPr>
          <a:lstStyle/>
          <a:p>
            <a:pPr eaLnBrk="1" hangingPunct="1"/>
            <a:r>
              <a:rPr lang="en-US" altLang="en-US" dirty="0" smtClean="0"/>
              <a:t>Use key, teachable </a:t>
            </a:r>
            <a:r>
              <a:rPr lang="ja-JP" altLang="en-US" dirty="0" smtClean="0"/>
              <a:t>“</a:t>
            </a:r>
            <a:r>
              <a:rPr lang="en-US" altLang="ja-JP" dirty="0" smtClean="0"/>
              <a:t>criteria</a:t>
            </a:r>
            <a:r>
              <a:rPr lang="ja-JP" altLang="en-US" dirty="0" smtClean="0"/>
              <a:t>”</a:t>
            </a:r>
            <a:r>
              <a:rPr lang="en-US" altLang="ja-JP" dirty="0" smtClean="0"/>
              <a:t> (What counts)</a:t>
            </a:r>
          </a:p>
          <a:p>
            <a:pPr lvl="1" eaLnBrk="1" hangingPunct="1"/>
            <a:r>
              <a:rPr lang="en-US" altLang="en-US" dirty="0" smtClean="0"/>
              <a:t>Don</a:t>
            </a:r>
            <a:r>
              <a:rPr lang="ja-JP" altLang="en-US" dirty="0" smtClean="0"/>
              <a:t>’</a:t>
            </a:r>
            <a:r>
              <a:rPr lang="en-US" altLang="ja-JP" dirty="0" smtClean="0"/>
              <a:t>t vaguely define levels of quality. </a:t>
            </a:r>
          </a:p>
          <a:p>
            <a:pPr lvl="1" eaLnBrk="1" hangingPunct="1"/>
            <a:r>
              <a:rPr lang="en-US" altLang="en-US" dirty="0" smtClean="0"/>
              <a:t>Concrete versus abstract</a:t>
            </a:r>
          </a:p>
          <a:p>
            <a:pPr lvl="2" eaLnBrk="1" hangingPunct="1"/>
            <a:r>
              <a:rPr lang="ja-JP" altLang="en-US" dirty="0" smtClean="0"/>
              <a:t>“</a:t>
            </a:r>
            <a:r>
              <a:rPr lang="en-US" altLang="ja-JP" dirty="0" smtClean="0"/>
              <a:t>poorly organized</a:t>
            </a:r>
            <a:r>
              <a:rPr lang="ja-JP" altLang="en-US" dirty="0" smtClean="0"/>
              <a:t>”</a:t>
            </a:r>
            <a:r>
              <a:rPr lang="en-US" altLang="ja-JP" dirty="0" smtClean="0"/>
              <a:t> (Organization: sharply focused thesis, topic sentences clearly connected to thesis, logical ordering of paragraphs, conclusion ends with clincher)</a:t>
            </a:r>
          </a:p>
          <a:p>
            <a:pPr lvl="2" eaLnBrk="1" hangingPunct="1"/>
            <a:r>
              <a:rPr lang="ja-JP" altLang="en-US" dirty="0" smtClean="0"/>
              <a:t>“</a:t>
            </a:r>
            <a:r>
              <a:rPr lang="en-US" altLang="ja-JP" dirty="0" smtClean="0"/>
              <a:t>inventive</a:t>
            </a:r>
            <a:r>
              <a:rPr lang="ja-JP" altLang="en-US" dirty="0" smtClean="0"/>
              <a:t>”</a:t>
            </a:r>
            <a:r>
              <a:rPr lang="en-US" altLang="ja-JP" dirty="0" smtClean="0"/>
              <a:t> </a:t>
            </a:r>
            <a:r>
              <a:rPr lang="ja-JP" altLang="en-US" dirty="0" smtClean="0"/>
              <a:t>“</a:t>
            </a:r>
            <a:r>
              <a:rPr lang="en-US" altLang="ja-JP" dirty="0" smtClean="0"/>
              <a:t>creative</a:t>
            </a:r>
            <a:r>
              <a:rPr lang="ja-JP" altLang="en-US" dirty="0" smtClean="0"/>
              <a:t>”</a:t>
            </a:r>
            <a:r>
              <a:rPr lang="en-US" altLang="ja-JP" dirty="0" smtClean="0"/>
              <a:t> </a:t>
            </a:r>
            <a:r>
              <a:rPr lang="ja-JP" altLang="en-US" dirty="0" smtClean="0"/>
              <a:t>“</a:t>
            </a:r>
            <a:r>
              <a:rPr lang="en-US" altLang="ja-JP" dirty="0" smtClean="0"/>
              <a:t>imaginative</a:t>
            </a:r>
            <a:r>
              <a:rPr lang="ja-JP" altLang="en-US" dirty="0" smtClean="0"/>
              <a:t>”</a:t>
            </a:r>
            <a:r>
              <a:rPr lang="en-US" altLang="ja-JP" dirty="0" smtClean="0"/>
              <a:t> UNLESS…</a:t>
            </a:r>
          </a:p>
          <a:p>
            <a:pPr lvl="2" eaLnBrk="1" hangingPunct="1"/>
            <a:endParaRPr lang="en-US" altLang="en-US" dirty="0" smtClean="0"/>
          </a:p>
          <a:p>
            <a:pPr lvl="2" eaLnBrk="1" hangingPunct="1">
              <a:buFont typeface="Wingdings" pitchFamily="2" charset="2"/>
              <a:buNone/>
            </a:pPr>
            <a:r>
              <a:rPr lang="en-US" altLang="en-US" b="1" dirty="0" smtClean="0"/>
              <a:t>Key Question to ask yourself:  What does it look like?</a:t>
            </a:r>
          </a:p>
        </p:txBody>
      </p:sp>
    </p:spTree>
    <p:extLst>
      <p:ext uri="{BB962C8B-B14F-4D97-AF65-F5344CB8AC3E}">
        <p14:creationId xmlns:p14="http://schemas.microsoft.com/office/powerpoint/2010/main" val="292992946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p:cNvSpPr>
            <a:spLocks noGrp="1" noChangeArrowheads="1"/>
          </p:cNvSpPr>
          <p:nvPr>
            <p:ph type="title"/>
          </p:nvPr>
        </p:nvSpPr>
        <p:spPr>
          <a:xfrm>
            <a:off x="423041" y="762000"/>
            <a:ext cx="8229600" cy="1066800"/>
          </a:xfrm>
        </p:spPr>
        <p:txBody>
          <a:bodyPr/>
          <a:lstStyle/>
          <a:p>
            <a:pPr eaLnBrk="1" hangingPunct="1">
              <a:defRPr/>
            </a:pPr>
            <a:r>
              <a:rPr lang="en-US" b="1" dirty="0" smtClean="0"/>
              <a:t>Tip </a:t>
            </a:r>
            <a:r>
              <a:rPr lang="en-US" b="1" dirty="0" smtClean="0"/>
              <a:t>#5 </a:t>
            </a:r>
          </a:p>
        </p:txBody>
      </p:sp>
      <p:sp>
        <p:nvSpPr>
          <p:cNvPr id="21507" name="Rectangle 3"/>
          <p:cNvSpPr>
            <a:spLocks noGrp="1" noChangeArrowheads="1"/>
          </p:cNvSpPr>
          <p:nvPr>
            <p:ph type="body" idx="1"/>
          </p:nvPr>
        </p:nvSpPr>
        <p:spPr>
          <a:xfrm>
            <a:off x="423041" y="1828800"/>
            <a:ext cx="8229600" cy="4325112"/>
          </a:xfrm>
        </p:spPr>
        <p:txBody>
          <a:bodyPr/>
          <a:lstStyle/>
          <a:p>
            <a:pPr eaLnBrk="1" hangingPunct="1"/>
            <a:r>
              <a:rPr lang="en-US" altLang="en-US" dirty="0" smtClean="0"/>
              <a:t>Use measurable criteria.</a:t>
            </a:r>
          </a:p>
          <a:p>
            <a:pPr lvl="2" eaLnBrk="1" hangingPunct="1">
              <a:buFont typeface="Wingdings" pitchFamily="2" charset="2"/>
              <a:buNone/>
            </a:pPr>
            <a:r>
              <a:rPr lang="en-US" altLang="en-US" dirty="0" smtClean="0"/>
              <a:t>--Specify what quality or absence looks like</a:t>
            </a:r>
          </a:p>
          <a:p>
            <a:pPr lvl="2" eaLnBrk="1" hangingPunct="1">
              <a:buFont typeface="Wingdings" pitchFamily="2" charset="2"/>
              <a:buNone/>
            </a:pPr>
            <a:r>
              <a:rPr lang="en-US" altLang="en-US" dirty="0" smtClean="0"/>
              <a:t>		vs. comparatives (</a:t>
            </a:r>
            <a:r>
              <a:rPr lang="ja-JP" altLang="en-US" dirty="0" smtClean="0"/>
              <a:t>“</a:t>
            </a:r>
            <a:r>
              <a:rPr lang="en-US" altLang="ja-JP" dirty="0" smtClean="0"/>
              <a:t>not as thorough as</a:t>
            </a:r>
            <a:r>
              <a:rPr lang="ja-JP" altLang="en-US" dirty="0" smtClean="0"/>
              <a:t>”</a:t>
            </a:r>
            <a:r>
              <a:rPr lang="en-US" altLang="ja-JP" dirty="0" smtClean="0"/>
              <a:t>)</a:t>
            </a:r>
          </a:p>
          <a:p>
            <a:pPr lvl="2" eaLnBrk="1" hangingPunct="1">
              <a:buFont typeface="Wingdings" pitchFamily="2" charset="2"/>
              <a:buNone/>
            </a:pPr>
            <a:r>
              <a:rPr lang="en-US" altLang="en-US" dirty="0" smtClean="0"/>
              <a:t>		      or value language (</a:t>
            </a:r>
            <a:r>
              <a:rPr lang="ja-JP" altLang="en-US" dirty="0" smtClean="0"/>
              <a:t>“</a:t>
            </a:r>
            <a:r>
              <a:rPr lang="en-US" altLang="ja-JP" dirty="0" smtClean="0"/>
              <a:t>excellent content</a:t>
            </a:r>
            <a:r>
              <a:rPr lang="ja-JP" altLang="en-US" dirty="0" smtClean="0"/>
              <a:t>”</a:t>
            </a:r>
            <a:r>
              <a:rPr lang="en-US" altLang="ja-JP" dirty="0" smtClean="0"/>
              <a:t>)</a:t>
            </a:r>
          </a:p>
          <a:p>
            <a:pPr lvl="2" eaLnBrk="1" hangingPunct="1">
              <a:buFont typeface="Wingdings" pitchFamily="2" charset="2"/>
              <a:buNone/>
            </a:pPr>
            <a:r>
              <a:rPr lang="en-US" altLang="en-US" dirty="0" smtClean="0"/>
              <a:t>---Highlight the impact of the performance </a:t>
            </a:r>
          </a:p>
          <a:p>
            <a:pPr lvl="2" eaLnBrk="1" hangingPunct="1">
              <a:buFont typeface="Wingdings" pitchFamily="2" charset="2"/>
              <a:buNone/>
            </a:pPr>
            <a:r>
              <a:rPr lang="en-US" altLang="en-US" dirty="0" smtClean="0"/>
              <a:t>		--Was the paper persuasive or problem solved? 		(Note importance of PURPOSE)</a:t>
            </a:r>
          </a:p>
          <a:p>
            <a:pPr lvl="2" eaLnBrk="1" hangingPunct="1">
              <a:buFont typeface="Wingdings" pitchFamily="2" charset="2"/>
              <a:buNone/>
            </a:pPr>
            <a:r>
              <a:rPr lang="en-US" altLang="en-US" dirty="0" smtClean="0"/>
              <a:t>		--What are the traits of effective persuasion?</a:t>
            </a:r>
          </a:p>
        </p:txBody>
      </p:sp>
    </p:spTree>
    <p:extLst>
      <p:ext uri="{BB962C8B-B14F-4D97-AF65-F5344CB8AC3E}">
        <p14:creationId xmlns:p14="http://schemas.microsoft.com/office/powerpoint/2010/main" val="1840776232"/>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2"/>
          <p:cNvSpPr>
            <a:spLocks noGrp="1" noChangeArrowheads="1"/>
          </p:cNvSpPr>
          <p:nvPr>
            <p:ph type="title"/>
          </p:nvPr>
        </p:nvSpPr>
        <p:spPr>
          <a:xfrm>
            <a:off x="457200" y="990600"/>
            <a:ext cx="8229600" cy="1066800"/>
          </a:xfrm>
        </p:spPr>
        <p:txBody>
          <a:bodyPr/>
          <a:lstStyle/>
          <a:p>
            <a:pPr eaLnBrk="1" hangingPunct="1">
              <a:defRPr/>
            </a:pPr>
            <a:r>
              <a:rPr lang="en-US" b="1" dirty="0" smtClean="0"/>
              <a:t>Tip #6</a:t>
            </a:r>
          </a:p>
        </p:txBody>
      </p:sp>
      <p:sp>
        <p:nvSpPr>
          <p:cNvPr id="23555" name="Rectangle 3"/>
          <p:cNvSpPr>
            <a:spLocks noGrp="1" noChangeArrowheads="1"/>
          </p:cNvSpPr>
          <p:nvPr>
            <p:ph type="body" idx="1"/>
          </p:nvPr>
        </p:nvSpPr>
        <p:spPr/>
        <p:txBody>
          <a:bodyPr/>
          <a:lstStyle/>
          <a:p>
            <a:pPr>
              <a:defRPr/>
            </a:pPr>
            <a:r>
              <a:rPr lang="en-US" dirty="0" smtClean="0"/>
              <a:t>Aim for an even number of levels</a:t>
            </a:r>
          </a:p>
          <a:p>
            <a:pPr lvl="1" eaLnBrk="1" hangingPunct="1">
              <a:defRPr/>
            </a:pPr>
            <a:r>
              <a:rPr lang="en-US" dirty="0" smtClean="0"/>
              <a:t>Create continuum between least and most</a:t>
            </a:r>
          </a:p>
          <a:p>
            <a:pPr lvl="1" eaLnBrk="1" hangingPunct="1">
              <a:defRPr/>
            </a:pPr>
            <a:r>
              <a:rPr lang="en-US" dirty="0" smtClean="0"/>
              <a:t>Define poles and work inward</a:t>
            </a:r>
          </a:p>
          <a:p>
            <a:pPr lvl="1" eaLnBrk="1" hangingPunct="1">
              <a:defRPr/>
            </a:pPr>
            <a:r>
              <a:rPr lang="en-US" dirty="0" smtClean="0"/>
              <a:t>List skills and traits consistently across levels</a:t>
            </a:r>
          </a:p>
          <a:p>
            <a:pPr lvl="1" eaLnBrk="1" hangingPunct="1">
              <a:defRPr/>
            </a:pPr>
            <a:endParaRPr lang="en-US" dirty="0" smtClean="0"/>
          </a:p>
        </p:txBody>
      </p:sp>
    </p:spTree>
    <p:extLst>
      <p:ext uri="{BB962C8B-B14F-4D97-AF65-F5344CB8AC3E}">
        <p14:creationId xmlns:p14="http://schemas.microsoft.com/office/powerpoint/2010/main" val="3025776689"/>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AutoShape 2"/>
          <p:cNvSpPr>
            <a:spLocks noGrp="1" noChangeArrowheads="1"/>
          </p:cNvSpPr>
          <p:nvPr>
            <p:ph type="title"/>
          </p:nvPr>
        </p:nvSpPr>
        <p:spPr/>
        <p:txBody>
          <a:bodyPr/>
          <a:lstStyle/>
          <a:p>
            <a:pPr eaLnBrk="1" hangingPunct="1">
              <a:defRPr/>
            </a:pPr>
            <a:r>
              <a:rPr lang="en-US" b="1" dirty="0" smtClean="0"/>
              <a:t>Tip #7</a:t>
            </a:r>
          </a:p>
        </p:txBody>
      </p:sp>
      <p:sp>
        <p:nvSpPr>
          <p:cNvPr id="24579" name="Rectangle 3"/>
          <p:cNvSpPr>
            <a:spLocks noGrp="1" noChangeArrowheads="1"/>
          </p:cNvSpPr>
          <p:nvPr>
            <p:ph type="body" idx="1"/>
          </p:nvPr>
        </p:nvSpPr>
        <p:spPr/>
        <p:txBody>
          <a:bodyPr/>
          <a:lstStyle/>
          <a:p>
            <a:pPr eaLnBrk="1" hangingPunct="1"/>
            <a:r>
              <a:rPr lang="en-US" altLang="en-US" dirty="0" smtClean="0"/>
              <a:t>Include students in creating or adapting rubrics</a:t>
            </a:r>
          </a:p>
          <a:p>
            <a:pPr eaLnBrk="1" hangingPunct="1"/>
            <a:r>
              <a:rPr lang="en-US" altLang="en-US" dirty="0" smtClean="0"/>
              <a:t>Consider using </a:t>
            </a:r>
            <a:r>
              <a:rPr lang="ja-JP" altLang="en-US" smtClean="0"/>
              <a:t>“</a:t>
            </a:r>
            <a:r>
              <a:rPr lang="en-US" altLang="ja-JP" dirty="0" smtClean="0"/>
              <a:t>I</a:t>
            </a:r>
            <a:r>
              <a:rPr lang="ja-JP" altLang="en-US" smtClean="0"/>
              <a:t>”</a:t>
            </a:r>
            <a:r>
              <a:rPr lang="en-US" altLang="ja-JP" dirty="0" smtClean="0"/>
              <a:t> in the descriptors</a:t>
            </a:r>
          </a:p>
          <a:p>
            <a:pPr lvl="2" eaLnBrk="1" hangingPunct="1"/>
            <a:r>
              <a:rPr lang="en-US" altLang="en-US" dirty="0" smtClean="0"/>
              <a:t>I followed precisely—consistently—inconsistently—MLA documentation format.</a:t>
            </a:r>
          </a:p>
          <a:p>
            <a:pPr lvl="2" eaLnBrk="1" hangingPunct="1"/>
            <a:r>
              <a:rPr lang="en-US" altLang="en-US" dirty="0" smtClean="0"/>
              <a:t>I did not follow MLA documentation format.</a:t>
            </a:r>
          </a:p>
        </p:txBody>
      </p:sp>
    </p:spTree>
    <p:extLst>
      <p:ext uri="{BB962C8B-B14F-4D97-AF65-F5344CB8AC3E}">
        <p14:creationId xmlns:p14="http://schemas.microsoft.com/office/powerpoint/2010/main" val="25602703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2"/>
          <p:cNvSpPr>
            <a:spLocks noGrp="1" noChangeArrowheads="1"/>
          </p:cNvSpPr>
          <p:nvPr>
            <p:ph type="title"/>
          </p:nvPr>
        </p:nvSpPr>
        <p:spPr/>
        <p:txBody>
          <a:bodyPr/>
          <a:lstStyle/>
          <a:p>
            <a:pPr eaLnBrk="1" hangingPunct="1">
              <a:defRPr/>
            </a:pPr>
            <a:r>
              <a:rPr lang="en-US" b="1" dirty="0" smtClean="0"/>
              <a:t>Tip #8</a:t>
            </a:r>
          </a:p>
        </p:txBody>
      </p:sp>
      <p:sp>
        <p:nvSpPr>
          <p:cNvPr id="25603" name="Rectangle 3"/>
          <p:cNvSpPr>
            <a:spLocks noGrp="1" noChangeArrowheads="1"/>
          </p:cNvSpPr>
          <p:nvPr>
            <p:ph type="body" idx="1"/>
          </p:nvPr>
        </p:nvSpPr>
        <p:spPr/>
        <p:txBody>
          <a:bodyPr/>
          <a:lstStyle/>
          <a:p>
            <a:pPr eaLnBrk="1" hangingPunct="1">
              <a:buFont typeface="Wingdings" charset="0"/>
              <a:buChar char="l"/>
              <a:defRPr/>
            </a:pPr>
            <a:r>
              <a:rPr lang="en-US" sz="2400" dirty="0" smtClean="0"/>
              <a:t>Do they understand the criteria and descriptors? How do you know?</a:t>
            </a:r>
          </a:p>
          <a:p>
            <a:pPr eaLnBrk="1" hangingPunct="1">
              <a:buFont typeface="Wingdings" charset="0"/>
              <a:buChar char="l"/>
              <a:defRPr/>
            </a:pPr>
            <a:r>
              <a:rPr lang="en-US" sz="2400" dirty="0" smtClean="0"/>
              <a:t>When do you give the rubric to your students?</a:t>
            </a:r>
          </a:p>
        </p:txBody>
      </p:sp>
    </p:spTree>
    <p:extLst>
      <p:ext uri="{BB962C8B-B14F-4D97-AF65-F5344CB8AC3E}">
        <p14:creationId xmlns:p14="http://schemas.microsoft.com/office/powerpoint/2010/main" val="429390323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p:cNvSpPr>
            <a:spLocks noGrp="1" noChangeArrowheads="1"/>
          </p:cNvSpPr>
          <p:nvPr>
            <p:ph type="title"/>
          </p:nvPr>
        </p:nvSpPr>
        <p:spPr/>
        <p:txBody>
          <a:bodyPr/>
          <a:lstStyle/>
          <a:p>
            <a:pPr eaLnBrk="1" hangingPunct="1">
              <a:defRPr/>
            </a:pPr>
            <a:r>
              <a:rPr lang="en-US" b="1" dirty="0" smtClean="0"/>
              <a:t>Tip #9</a:t>
            </a:r>
          </a:p>
        </p:txBody>
      </p:sp>
      <p:sp>
        <p:nvSpPr>
          <p:cNvPr id="27651" name="Rectangle 3"/>
          <p:cNvSpPr>
            <a:spLocks noGrp="1" noChangeArrowheads="1"/>
          </p:cNvSpPr>
          <p:nvPr>
            <p:ph type="body" idx="1"/>
          </p:nvPr>
        </p:nvSpPr>
        <p:spPr/>
        <p:txBody>
          <a:bodyPr/>
          <a:lstStyle/>
          <a:p>
            <a:pPr eaLnBrk="1" hangingPunct="1">
              <a:buFont typeface="Wingdings" charset="0"/>
              <a:buChar char="l"/>
              <a:defRPr/>
            </a:pPr>
            <a:r>
              <a:rPr lang="en-US" dirty="0" smtClean="0"/>
              <a:t>Provide models of the different performance levels.</a:t>
            </a:r>
          </a:p>
        </p:txBody>
      </p:sp>
    </p:spTree>
    <p:extLst>
      <p:ext uri="{BB962C8B-B14F-4D97-AF65-F5344CB8AC3E}">
        <p14:creationId xmlns:p14="http://schemas.microsoft.com/office/powerpoint/2010/main" val="180460039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AutoShape 2"/>
          <p:cNvSpPr>
            <a:spLocks noGrp="1" noChangeArrowheads="1"/>
          </p:cNvSpPr>
          <p:nvPr>
            <p:ph type="title"/>
          </p:nvPr>
        </p:nvSpPr>
        <p:spPr/>
        <p:txBody>
          <a:bodyPr/>
          <a:lstStyle/>
          <a:p>
            <a:pPr eaLnBrk="1" hangingPunct="1"/>
            <a:r>
              <a:rPr lang="en-US" altLang="en-US" b="1" dirty="0" smtClean="0"/>
              <a:t>Don</a:t>
            </a:r>
            <a:r>
              <a:rPr lang="ja-JP" altLang="en-US" b="1" dirty="0" smtClean="0"/>
              <a:t>’</a:t>
            </a:r>
            <a:r>
              <a:rPr lang="en-US" altLang="ja-JP" b="1" dirty="0" smtClean="0"/>
              <a:t>t Forget the Check-in Stage</a:t>
            </a:r>
            <a:endParaRPr lang="en-US" altLang="en-US" b="1" dirty="0" smtClean="0"/>
          </a:p>
        </p:txBody>
      </p:sp>
      <p:sp>
        <p:nvSpPr>
          <p:cNvPr id="113667" name="Rectangle 3"/>
          <p:cNvSpPr>
            <a:spLocks noGrp="1" noChangeArrowheads="1"/>
          </p:cNvSpPr>
          <p:nvPr>
            <p:ph type="body" idx="1"/>
          </p:nvPr>
        </p:nvSpPr>
        <p:spPr/>
        <p:txBody>
          <a:bodyPr/>
          <a:lstStyle/>
          <a:p>
            <a:pPr>
              <a:defRPr/>
            </a:pPr>
            <a:r>
              <a:rPr lang="en-US" dirty="0" smtClean="0"/>
              <a:t>Use your rubric as a formative assessment to give students feedback about how they are doing.</a:t>
            </a:r>
          </a:p>
          <a:p>
            <a:pPr lvl="1" eaLnBrk="1" hangingPunct="1">
              <a:defRPr/>
            </a:pPr>
            <a:r>
              <a:rPr lang="en-US" dirty="0" smtClean="0"/>
              <a:t>Isolate a particularly challenging aspect</a:t>
            </a:r>
          </a:p>
          <a:p>
            <a:pPr lvl="1" eaLnBrk="1" hangingPunct="1">
              <a:defRPr/>
            </a:pPr>
            <a:r>
              <a:rPr lang="en-US" dirty="0" smtClean="0"/>
              <a:t>Have student isolate an area of difficulty</a:t>
            </a:r>
          </a:p>
          <a:p>
            <a:pPr lvl="1" eaLnBrk="1" hangingPunct="1">
              <a:defRPr/>
            </a:pPr>
            <a:r>
              <a:rPr lang="en-US" dirty="0" smtClean="0"/>
              <a:t>Center revision instruction around rubric</a:t>
            </a:r>
          </a:p>
        </p:txBody>
      </p:sp>
    </p:spTree>
    <p:extLst>
      <p:ext uri="{BB962C8B-B14F-4D97-AF65-F5344CB8AC3E}">
        <p14:creationId xmlns:p14="http://schemas.microsoft.com/office/powerpoint/2010/main" val="99810471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p:cNvSpPr>
            <a:spLocks noGrp="1" noChangeArrowheads="1"/>
          </p:cNvSpPr>
          <p:nvPr>
            <p:ph type="title"/>
          </p:nvPr>
        </p:nvSpPr>
        <p:spPr>
          <a:xfrm>
            <a:off x="457200" y="609600"/>
            <a:ext cx="8229600" cy="1066800"/>
          </a:xfrm>
        </p:spPr>
        <p:txBody>
          <a:bodyPr/>
          <a:lstStyle/>
          <a:p>
            <a:pPr eaLnBrk="1" hangingPunct="1">
              <a:defRPr/>
            </a:pPr>
            <a:r>
              <a:rPr lang="en-US" b="1" dirty="0" smtClean="0"/>
              <a:t>Steps in Developing a Rubric</a:t>
            </a:r>
          </a:p>
        </p:txBody>
      </p:sp>
      <p:sp>
        <p:nvSpPr>
          <p:cNvPr id="63491" name="Rectangle 3"/>
          <p:cNvSpPr>
            <a:spLocks noGrp="1" noChangeArrowheads="1"/>
          </p:cNvSpPr>
          <p:nvPr>
            <p:ph type="body" idx="1"/>
          </p:nvPr>
        </p:nvSpPr>
        <p:spPr>
          <a:xfrm>
            <a:off x="457200" y="1676400"/>
            <a:ext cx="8229600" cy="4898136"/>
          </a:xfrm>
        </p:spPr>
        <p:txBody>
          <a:bodyPr>
            <a:normAutofit/>
          </a:bodyPr>
          <a:lstStyle/>
          <a:p>
            <a:pPr eaLnBrk="1" hangingPunct="1">
              <a:lnSpc>
                <a:spcPct val="90000"/>
              </a:lnSpc>
            </a:pPr>
            <a:r>
              <a:rPr lang="en-US" altLang="en-US" dirty="0" smtClean="0"/>
              <a:t>Decide on the criteria for the product or performance to be assessed. </a:t>
            </a:r>
          </a:p>
          <a:p>
            <a:pPr eaLnBrk="1" hangingPunct="1">
              <a:lnSpc>
                <a:spcPct val="90000"/>
              </a:lnSpc>
            </a:pPr>
            <a:r>
              <a:rPr lang="en-US" altLang="en-US" dirty="0" smtClean="0"/>
              <a:t>Write a definition or make a list of concrete descriptors—identifiable-- for each criterion.</a:t>
            </a:r>
          </a:p>
          <a:p>
            <a:pPr eaLnBrk="1" hangingPunct="1">
              <a:lnSpc>
                <a:spcPct val="90000"/>
              </a:lnSpc>
            </a:pPr>
            <a:r>
              <a:rPr lang="en-US" altLang="en-US" dirty="0" smtClean="0"/>
              <a:t>Develop a continuum for describing the range of performance for each criterion.</a:t>
            </a:r>
          </a:p>
          <a:p>
            <a:pPr eaLnBrk="1" hangingPunct="1">
              <a:lnSpc>
                <a:spcPct val="90000"/>
              </a:lnSpc>
            </a:pPr>
            <a:r>
              <a:rPr lang="en-US" altLang="en-US" dirty="0" smtClean="0"/>
              <a:t>Keep track of strengths and weaknesses of rubric as you use it to assess student work.</a:t>
            </a:r>
          </a:p>
          <a:p>
            <a:pPr eaLnBrk="1" hangingPunct="1">
              <a:lnSpc>
                <a:spcPct val="90000"/>
              </a:lnSpc>
            </a:pPr>
            <a:r>
              <a:rPr lang="en-US" altLang="en-US" dirty="0" smtClean="0"/>
              <a:t>Revise accordingly.</a:t>
            </a:r>
          </a:p>
          <a:p>
            <a:pPr eaLnBrk="1" hangingPunct="1">
              <a:lnSpc>
                <a:spcPct val="90000"/>
              </a:lnSpc>
            </a:pPr>
            <a:r>
              <a:rPr lang="en-US" altLang="en-US" dirty="0" smtClean="0"/>
              <a:t>Step back; ask yourself, </a:t>
            </a:r>
            <a:r>
              <a:rPr lang="ja-JP" altLang="en-US" dirty="0" smtClean="0"/>
              <a:t>“</a:t>
            </a:r>
            <a:r>
              <a:rPr lang="en-US" altLang="ja-JP" dirty="0" smtClean="0"/>
              <a:t>What didnt I make clear instructionally?</a:t>
            </a:r>
            <a:r>
              <a:rPr lang="ja-JP" altLang="en-US" dirty="0" smtClean="0"/>
              <a:t>”</a:t>
            </a:r>
            <a:r>
              <a:rPr lang="en-US" altLang="ja-JP" dirty="0" smtClean="0"/>
              <a:t>  The weakness may not be the rubric.</a:t>
            </a:r>
            <a:endParaRPr lang="en-US" altLang="en-US" dirty="0" smtClean="0"/>
          </a:p>
        </p:txBody>
      </p:sp>
    </p:spTree>
    <p:extLst>
      <p:ext uri="{BB962C8B-B14F-4D97-AF65-F5344CB8AC3E}">
        <p14:creationId xmlns:p14="http://schemas.microsoft.com/office/powerpoint/2010/main" val="4224614388"/>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AutoShape 2"/>
          <p:cNvSpPr>
            <a:spLocks noGrp="1" noChangeArrowheads="1"/>
          </p:cNvSpPr>
          <p:nvPr>
            <p:ph type="title"/>
          </p:nvPr>
        </p:nvSpPr>
        <p:spPr/>
        <p:txBody>
          <a:bodyPr>
            <a:normAutofit fontScale="90000"/>
          </a:bodyPr>
          <a:lstStyle/>
          <a:p>
            <a:pPr eaLnBrk="1" hangingPunct="1"/>
            <a:r>
              <a:rPr lang="en-US" altLang="en-US" b="1" dirty="0" smtClean="0"/>
              <a:t>Steps in Modifying a </a:t>
            </a:r>
            <a:r>
              <a:rPr lang="ja-JP" altLang="en-US" b="1" dirty="0" smtClean="0"/>
              <a:t>“</a:t>
            </a:r>
            <a:r>
              <a:rPr lang="en-US" altLang="ja-JP" b="1" dirty="0" smtClean="0"/>
              <a:t>Canned</a:t>
            </a:r>
            <a:r>
              <a:rPr lang="ja-JP" altLang="en-US" b="1" dirty="0" smtClean="0"/>
              <a:t>”</a:t>
            </a:r>
            <a:r>
              <a:rPr lang="en-US" altLang="ja-JP" b="1" dirty="0" smtClean="0"/>
              <a:t> Rubric</a:t>
            </a:r>
            <a:endParaRPr lang="en-US" altLang="en-US" b="1" dirty="0" smtClean="0"/>
          </a:p>
        </p:txBody>
      </p:sp>
      <p:sp>
        <p:nvSpPr>
          <p:cNvPr id="64515" name="Rectangle 3"/>
          <p:cNvSpPr>
            <a:spLocks noGrp="1" noChangeArrowheads="1"/>
          </p:cNvSpPr>
          <p:nvPr>
            <p:ph type="body" idx="1"/>
          </p:nvPr>
        </p:nvSpPr>
        <p:spPr/>
        <p:txBody>
          <a:bodyPr/>
          <a:lstStyle/>
          <a:p>
            <a:pPr>
              <a:defRPr/>
            </a:pPr>
            <a:r>
              <a:rPr lang="en-US" dirty="0" smtClean="0"/>
              <a:t>Find a rubric that most closely matches your performance task.</a:t>
            </a:r>
          </a:p>
          <a:p>
            <a:pPr>
              <a:defRPr/>
            </a:pPr>
            <a:r>
              <a:rPr lang="en-US" dirty="0" smtClean="0"/>
              <a:t>Evaluate and adjust to reflect your instruction, language, expectations, content, students</a:t>
            </a:r>
          </a:p>
          <a:p>
            <a:pPr lvl="1" eaLnBrk="1" hangingPunct="1">
              <a:defRPr/>
            </a:pPr>
            <a:r>
              <a:rPr lang="en-US" dirty="0" smtClean="0"/>
              <a:t>Criteria</a:t>
            </a:r>
          </a:p>
          <a:p>
            <a:pPr lvl="1" eaLnBrk="1" hangingPunct="1">
              <a:defRPr/>
            </a:pPr>
            <a:r>
              <a:rPr lang="en-US" dirty="0" smtClean="0"/>
              <a:t>Descriptors</a:t>
            </a:r>
          </a:p>
          <a:p>
            <a:pPr lvl="1" eaLnBrk="1" hangingPunct="1">
              <a:defRPr/>
            </a:pPr>
            <a:r>
              <a:rPr lang="en-US" dirty="0" smtClean="0"/>
              <a:t>Performance levels</a:t>
            </a:r>
          </a:p>
          <a:p>
            <a:pPr lvl="1" eaLnBrk="1" hangingPunct="1">
              <a:buFontTx/>
              <a:buNone/>
              <a:defRPr/>
            </a:pPr>
            <a:endParaRPr lang="en-US" dirty="0" smtClean="0"/>
          </a:p>
        </p:txBody>
      </p:sp>
    </p:spTree>
    <p:extLst>
      <p:ext uri="{BB962C8B-B14F-4D97-AF65-F5344CB8AC3E}">
        <p14:creationId xmlns:p14="http://schemas.microsoft.com/office/powerpoint/2010/main" val="4050834139"/>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p:cNvSpPr>
            <a:spLocks noGrp="1" noChangeArrowheads="1"/>
          </p:cNvSpPr>
          <p:nvPr>
            <p:ph type="title"/>
          </p:nvPr>
        </p:nvSpPr>
        <p:spPr/>
        <p:txBody>
          <a:bodyPr/>
          <a:lstStyle/>
          <a:p>
            <a:pPr eaLnBrk="1" hangingPunct="1"/>
            <a:r>
              <a:rPr lang="en-US" altLang="en-US" b="1" dirty="0" smtClean="0"/>
              <a:t>It’</a:t>
            </a:r>
            <a:r>
              <a:rPr lang="en-US" altLang="ja-JP" b="1" dirty="0" smtClean="0"/>
              <a:t>s hard work…</a:t>
            </a:r>
            <a:endParaRPr lang="en-US" altLang="en-US" b="1" dirty="0" smtClean="0"/>
          </a:p>
        </p:txBody>
      </p:sp>
      <p:sp>
        <p:nvSpPr>
          <p:cNvPr id="52227" name="Rectangle 3"/>
          <p:cNvSpPr>
            <a:spLocks noGrp="1" noChangeArrowheads="1"/>
          </p:cNvSpPr>
          <p:nvPr>
            <p:ph type="body" idx="1"/>
          </p:nvPr>
        </p:nvSpPr>
        <p:spPr/>
        <p:txBody>
          <a:bodyPr/>
          <a:lstStyle/>
          <a:p>
            <a:pPr eaLnBrk="1" hangingPunct="1"/>
            <a:r>
              <a:rPr lang="en-US" altLang="en-US" sz="2400" dirty="0" smtClean="0"/>
              <a:t>Expect to revise…and revise…</a:t>
            </a:r>
          </a:p>
          <a:p>
            <a:pPr lvl="1" eaLnBrk="1" hangingPunct="1"/>
            <a:r>
              <a:rPr lang="en-US" altLang="en-US" sz="2000" dirty="0" smtClean="0"/>
              <a:t>One problem is that the rubric must cover all potential performances; each should fit somewhere on the rubric.</a:t>
            </a:r>
          </a:p>
          <a:p>
            <a:pPr lvl="1" eaLnBrk="1" hangingPunct="1">
              <a:buFontTx/>
              <a:buNone/>
            </a:pPr>
            <a:endParaRPr lang="en-US" altLang="en-US" sz="2000" dirty="0" smtClean="0"/>
          </a:p>
          <a:p>
            <a:pPr eaLnBrk="1" hangingPunct="1"/>
            <a:r>
              <a:rPr lang="ja-JP" altLang="en-US" sz="2400" dirty="0" smtClean="0"/>
              <a:t>“</a:t>
            </a:r>
            <a:r>
              <a:rPr lang="en-US" altLang="ja-JP" sz="2400" dirty="0" smtClean="0"/>
              <a:t>There are no final versions, only drafts and deadlines.</a:t>
            </a:r>
            <a:r>
              <a:rPr lang="ja-JP" altLang="en-US" sz="2400" dirty="0" smtClean="0"/>
              <a:t>”</a:t>
            </a:r>
            <a:endParaRPr lang="en-US" altLang="ja-JP" sz="2400" dirty="0" smtClean="0"/>
          </a:p>
          <a:p>
            <a:pPr eaLnBrk="1" hangingPunct="1"/>
            <a:endParaRPr lang="en-US" altLang="en-US" sz="2400" dirty="0" smtClean="0"/>
          </a:p>
          <a:p>
            <a:pPr eaLnBrk="1" hangingPunct="1"/>
            <a:r>
              <a:rPr lang="en-US" altLang="en-US" sz="2400" dirty="0" smtClean="0"/>
              <a:t>When you</a:t>
            </a:r>
            <a:r>
              <a:rPr lang="ja-JP" altLang="en-US" sz="2400" dirty="0" smtClean="0"/>
              <a:t>’</a:t>
            </a:r>
            <a:r>
              <a:rPr lang="en-US" altLang="ja-JP" sz="2400" dirty="0" smtClean="0"/>
              <a:t>ve got a good one, SHARE IT!</a:t>
            </a:r>
            <a:endParaRPr lang="en-US" altLang="en-US" sz="2400" dirty="0" smtClean="0"/>
          </a:p>
        </p:txBody>
      </p:sp>
    </p:spTree>
    <p:extLst>
      <p:ext uri="{BB962C8B-B14F-4D97-AF65-F5344CB8AC3E}">
        <p14:creationId xmlns:p14="http://schemas.microsoft.com/office/powerpoint/2010/main" val="38024947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6383" y="762000"/>
            <a:ext cx="8229600" cy="1066800"/>
          </a:xfrm>
        </p:spPr>
        <p:txBody>
          <a:bodyPr>
            <a:normAutofit fontScale="90000"/>
          </a:bodyPr>
          <a:lstStyle/>
          <a:p>
            <a:r>
              <a:rPr lang="en-US" b="1" dirty="0"/>
              <a:t>When assessment works best, it does the following:</a:t>
            </a:r>
          </a:p>
        </p:txBody>
      </p:sp>
      <p:sp>
        <p:nvSpPr>
          <p:cNvPr id="3" name="Content Placeholder 2"/>
          <p:cNvSpPr>
            <a:spLocks noGrp="1"/>
          </p:cNvSpPr>
          <p:nvPr>
            <p:ph idx="1"/>
          </p:nvPr>
        </p:nvSpPr>
        <p:spPr/>
        <p:txBody>
          <a:bodyPr/>
          <a:lstStyle/>
          <a:p>
            <a:pPr marL="109728" indent="0">
              <a:buNone/>
            </a:pPr>
            <a:r>
              <a:rPr lang="en-US" b="1" dirty="0"/>
              <a:t>Evaluates </a:t>
            </a:r>
            <a:r>
              <a:rPr lang="en-US" b="1" dirty="0" smtClean="0"/>
              <a:t>progress</a:t>
            </a:r>
          </a:p>
          <a:p>
            <a:r>
              <a:rPr lang="en-US" dirty="0" smtClean="0"/>
              <a:t>How </a:t>
            </a:r>
            <a:r>
              <a:rPr lang="en-US" dirty="0"/>
              <a:t>is the student doing?</a:t>
            </a:r>
          </a:p>
          <a:p>
            <a:r>
              <a:rPr lang="en-US" dirty="0"/>
              <a:t>What teaching methods or approaches are most effective?</a:t>
            </a:r>
          </a:p>
          <a:p>
            <a:r>
              <a:rPr lang="en-US" dirty="0"/>
              <a:t>What changes or modifications to a lesson are needed to help the student?</a:t>
            </a:r>
          </a:p>
          <a:p>
            <a:endParaRPr lang="en-US" dirty="0"/>
          </a:p>
        </p:txBody>
      </p:sp>
    </p:spTree>
    <p:extLst>
      <p:ext uri="{BB962C8B-B14F-4D97-AF65-F5344CB8AC3E}">
        <p14:creationId xmlns:p14="http://schemas.microsoft.com/office/powerpoint/2010/main" val="3079274379"/>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AutoShape 2"/>
          <p:cNvSpPr>
            <a:spLocks noGrp="1" noChangeArrowheads="1"/>
          </p:cNvSpPr>
          <p:nvPr>
            <p:ph type="title"/>
          </p:nvPr>
        </p:nvSpPr>
        <p:spPr/>
        <p:txBody>
          <a:bodyPr/>
          <a:lstStyle/>
          <a:p>
            <a:pPr eaLnBrk="1" hangingPunct="1">
              <a:defRPr/>
            </a:pPr>
            <a:r>
              <a:rPr lang="en-US" b="1" dirty="0" smtClean="0"/>
              <a:t>The Mini-Rubric</a:t>
            </a:r>
          </a:p>
        </p:txBody>
      </p:sp>
      <p:sp>
        <p:nvSpPr>
          <p:cNvPr id="45059" name="Rectangle 3"/>
          <p:cNvSpPr>
            <a:spLocks noGrp="1" noChangeArrowheads="1"/>
          </p:cNvSpPr>
          <p:nvPr>
            <p:ph type="body" idx="1"/>
          </p:nvPr>
        </p:nvSpPr>
        <p:spPr/>
        <p:txBody>
          <a:bodyPr/>
          <a:lstStyle/>
          <a:p>
            <a:pPr eaLnBrk="1" hangingPunct="1">
              <a:buFont typeface="Wingdings" charset="0"/>
              <a:buChar char="l"/>
              <a:defRPr/>
            </a:pPr>
            <a:r>
              <a:rPr lang="en-US" sz="2400" dirty="0" smtClean="0"/>
              <a:t>These are the quick ones.</a:t>
            </a:r>
          </a:p>
          <a:p>
            <a:pPr eaLnBrk="1" hangingPunct="1">
              <a:buFont typeface="Wingdings" charset="0"/>
              <a:buNone/>
              <a:defRPr/>
            </a:pPr>
            <a:r>
              <a:rPr lang="en-US" sz="2400" dirty="0" smtClean="0"/>
              <a:t>	Fewer criteria and shorter descriptions of quality</a:t>
            </a:r>
          </a:p>
          <a:p>
            <a:pPr lvl="1" eaLnBrk="1" hangingPunct="1">
              <a:defRPr/>
            </a:pPr>
            <a:r>
              <a:rPr lang="en-US" sz="2000" dirty="0" smtClean="0"/>
              <a:t>Yes/no checklists</a:t>
            </a:r>
          </a:p>
          <a:p>
            <a:pPr lvl="1" eaLnBrk="1" hangingPunct="1">
              <a:defRPr/>
            </a:pPr>
            <a:r>
              <a:rPr lang="en-US" sz="2000" dirty="0" smtClean="0"/>
              <a:t>Describe proficient level of quality and leave other boxes for commentary during grading.</a:t>
            </a:r>
          </a:p>
          <a:p>
            <a:pPr lvl="1" eaLnBrk="1" hangingPunct="1">
              <a:defRPr/>
            </a:pPr>
            <a:r>
              <a:rPr lang="en-US" sz="2000" dirty="0" smtClean="0"/>
              <a:t>Use for small products or processes:</a:t>
            </a:r>
          </a:p>
          <a:p>
            <a:pPr lvl="2" eaLnBrk="1" hangingPunct="1">
              <a:buFont typeface="Wingdings" charset="0"/>
              <a:buChar char="l"/>
              <a:defRPr/>
            </a:pPr>
            <a:r>
              <a:rPr lang="en-US" sz="1800" dirty="0" smtClean="0"/>
              <a:t>Poster</a:t>
            </a:r>
          </a:p>
          <a:p>
            <a:pPr lvl="2" eaLnBrk="1" hangingPunct="1">
              <a:buFont typeface="Wingdings" charset="0"/>
              <a:buChar char="l"/>
              <a:defRPr/>
            </a:pPr>
            <a:r>
              <a:rPr lang="en-US" sz="1800" dirty="0" smtClean="0"/>
              <a:t>Outline</a:t>
            </a:r>
          </a:p>
          <a:p>
            <a:pPr lvl="2" eaLnBrk="1" hangingPunct="1">
              <a:buFont typeface="Wingdings" charset="0"/>
              <a:buChar char="l"/>
              <a:defRPr/>
            </a:pPr>
            <a:r>
              <a:rPr lang="en-US" sz="1800" dirty="0" smtClean="0"/>
              <a:t>Journal entry</a:t>
            </a:r>
          </a:p>
          <a:p>
            <a:pPr lvl="2" eaLnBrk="1" hangingPunct="1">
              <a:buFont typeface="Wingdings" charset="0"/>
              <a:buChar char="l"/>
              <a:defRPr/>
            </a:pPr>
            <a:r>
              <a:rPr lang="en-US" sz="1800" dirty="0" smtClean="0"/>
              <a:t>Class activity</a:t>
            </a:r>
          </a:p>
        </p:txBody>
      </p:sp>
    </p:spTree>
    <p:extLst>
      <p:ext uri="{BB962C8B-B14F-4D97-AF65-F5344CB8AC3E}">
        <p14:creationId xmlns:p14="http://schemas.microsoft.com/office/powerpoint/2010/main" val="136961590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AutoShape 2"/>
          <p:cNvSpPr>
            <a:spLocks noGrp="1" noChangeArrowheads="1"/>
          </p:cNvSpPr>
          <p:nvPr>
            <p:ph type="title"/>
          </p:nvPr>
        </p:nvSpPr>
        <p:spPr>
          <a:xfrm>
            <a:off x="381000" y="533400"/>
            <a:ext cx="7924800" cy="1143000"/>
          </a:xfrm>
        </p:spPr>
        <p:txBody>
          <a:bodyPr/>
          <a:lstStyle/>
          <a:p>
            <a:pPr eaLnBrk="1" hangingPunct="1">
              <a:defRPr/>
            </a:pPr>
            <a:r>
              <a:rPr lang="en-US" b="1" dirty="0" smtClean="0"/>
              <a:t>Mini-rubric Example</a:t>
            </a:r>
          </a:p>
        </p:txBody>
      </p:sp>
      <p:sp>
        <p:nvSpPr>
          <p:cNvPr id="53251" name="Rectangle 3"/>
          <p:cNvSpPr>
            <a:spLocks noGrp="1" noChangeArrowheads="1"/>
          </p:cNvSpPr>
          <p:nvPr>
            <p:ph type="body" sz="half" idx="1"/>
          </p:nvPr>
        </p:nvSpPr>
        <p:spPr>
          <a:xfrm>
            <a:off x="349468" y="1524000"/>
            <a:ext cx="8565931" cy="4953000"/>
          </a:xfrm>
        </p:spPr>
        <p:txBody>
          <a:bodyPr>
            <a:normAutofit/>
          </a:bodyPr>
          <a:lstStyle/>
          <a:p>
            <a:pPr eaLnBrk="1" hangingPunct="1">
              <a:lnSpc>
                <a:spcPct val="90000"/>
              </a:lnSpc>
              <a:buFont typeface="Wingdings" pitchFamily="2" charset="2"/>
              <a:buNone/>
            </a:pPr>
            <a:r>
              <a:rPr lang="en-US" altLang="en-US" sz="2000" dirty="0" smtClean="0"/>
              <a:t>Vocabulary Poster            Purpose: to inform</a:t>
            </a:r>
          </a:p>
          <a:p>
            <a:pPr eaLnBrk="1" hangingPunct="1">
              <a:lnSpc>
                <a:spcPct val="90000"/>
              </a:lnSpc>
              <a:buFont typeface="Wingdings" pitchFamily="2" charset="2"/>
              <a:buNone/>
            </a:pPr>
            <a:r>
              <a:rPr lang="en-US" altLang="en-US" sz="2000" b="1" dirty="0" smtClean="0"/>
              <a:t>Content criterion (50%) 4	3	2	1</a:t>
            </a:r>
            <a:endParaRPr lang="en-US" altLang="en-US" sz="2000" dirty="0" smtClean="0"/>
          </a:p>
          <a:p>
            <a:pPr eaLnBrk="1" hangingPunct="1">
              <a:lnSpc>
                <a:spcPct val="90000"/>
              </a:lnSpc>
              <a:buFont typeface="Wingdings" pitchFamily="2" charset="2"/>
              <a:buNone/>
            </a:pPr>
            <a:r>
              <a:rPr lang="en-US" altLang="en-US" sz="2000" dirty="0" smtClean="0"/>
              <a:t>	____written explanation of denotation—accuracy/thoroughness</a:t>
            </a:r>
          </a:p>
          <a:p>
            <a:pPr eaLnBrk="1" hangingPunct="1">
              <a:lnSpc>
                <a:spcPct val="90000"/>
              </a:lnSpc>
              <a:buFont typeface="Wingdings" pitchFamily="2" charset="2"/>
              <a:buNone/>
            </a:pPr>
            <a:r>
              <a:rPr lang="en-US" altLang="en-US" sz="2000" dirty="0" smtClean="0"/>
              <a:t>	____examples in action—accuracy/variety</a:t>
            </a:r>
          </a:p>
          <a:p>
            <a:pPr eaLnBrk="1" hangingPunct="1">
              <a:lnSpc>
                <a:spcPct val="90000"/>
              </a:lnSpc>
              <a:buFont typeface="Wingdings" pitchFamily="2" charset="2"/>
              <a:buNone/>
            </a:pPr>
            <a:r>
              <a:rPr lang="en-US" altLang="en-US" sz="2000" dirty="0" smtClean="0"/>
              <a:t>	____visual symbol or cartoon conveys word meaning—	accuracy/clarity</a:t>
            </a:r>
          </a:p>
          <a:p>
            <a:pPr eaLnBrk="1" hangingPunct="1">
              <a:lnSpc>
                <a:spcPct val="90000"/>
              </a:lnSpc>
              <a:buFont typeface="Wingdings" pitchFamily="2" charset="2"/>
              <a:buNone/>
            </a:pPr>
            <a:r>
              <a:rPr lang="en-US" altLang="en-US" sz="2000" dirty="0" smtClean="0"/>
              <a:t>	____wordplay---weighs synonyms for subtleties of meaning--accuracy/thoroughness</a:t>
            </a:r>
          </a:p>
          <a:p>
            <a:pPr eaLnBrk="1" hangingPunct="1">
              <a:lnSpc>
                <a:spcPct val="90000"/>
              </a:lnSpc>
              <a:buFont typeface="Wingdings" pitchFamily="2" charset="2"/>
              <a:buNone/>
            </a:pPr>
            <a:r>
              <a:rPr lang="en-US" altLang="en-US" sz="2000" b="1" dirty="0" smtClean="0"/>
              <a:t>Presentation criterion (50%)</a:t>
            </a:r>
          </a:p>
          <a:p>
            <a:pPr eaLnBrk="1" hangingPunct="1">
              <a:lnSpc>
                <a:spcPct val="90000"/>
              </a:lnSpc>
              <a:buFont typeface="Wingdings" pitchFamily="2" charset="2"/>
              <a:buNone/>
            </a:pPr>
            <a:r>
              <a:rPr lang="en-US" altLang="en-US" sz="2000" dirty="0" smtClean="0"/>
              <a:t>	4,3,2,1--neat </a:t>
            </a:r>
          </a:p>
          <a:p>
            <a:pPr eaLnBrk="1" hangingPunct="1">
              <a:lnSpc>
                <a:spcPct val="90000"/>
              </a:lnSpc>
              <a:buFont typeface="Wingdings" pitchFamily="2" charset="2"/>
              <a:buNone/>
            </a:pPr>
            <a:r>
              <a:rPr lang="en-US" altLang="en-US" sz="2000" dirty="0" smtClean="0"/>
              <a:t>	4,3,2,1--clear organizational pattern</a:t>
            </a:r>
          </a:p>
          <a:p>
            <a:pPr eaLnBrk="1" hangingPunct="1">
              <a:lnSpc>
                <a:spcPct val="90000"/>
              </a:lnSpc>
              <a:buFont typeface="Wingdings" pitchFamily="2" charset="2"/>
              <a:buNone/>
            </a:pPr>
            <a:r>
              <a:rPr lang="en-US" altLang="en-US" sz="2000" dirty="0" smtClean="0"/>
              <a:t>	4,3,2,1--no error in Conventions</a:t>
            </a:r>
          </a:p>
          <a:p>
            <a:pPr eaLnBrk="1" hangingPunct="1">
              <a:lnSpc>
                <a:spcPct val="90000"/>
              </a:lnSpc>
              <a:buFont typeface="Wingdings" pitchFamily="2" charset="2"/>
              <a:buNone/>
            </a:pPr>
            <a:r>
              <a:rPr lang="en-US" altLang="en-US" sz="2000" dirty="0" smtClean="0"/>
              <a:t>	4,3,2,1--uses visual space to catch and hold attention </a:t>
            </a:r>
          </a:p>
          <a:p>
            <a:pPr eaLnBrk="1" hangingPunct="1">
              <a:lnSpc>
                <a:spcPct val="90000"/>
              </a:lnSpc>
              <a:buFont typeface="Wingdings" pitchFamily="2" charset="2"/>
              <a:buNone/>
            </a:pPr>
            <a:r>
              <a:rPr lang="en-US" altLang="en-US" sz="2000" dirty="0" smtClean="0"/>
              <a:t>Score= Content__+Presentation___divided by 2=______GRADE	</a:t>
            </a:r>
          </a:p>
          <a:p>
            <a:pPr eaLnBrk="1" hangingPunct="1">
              <a:lnSpc>
                <a:spcPct val="90000"/>
              </a:lnSpc>
              <a:buFont typeface="Wingdings" pitchFamily="2" charset="2"/>
              <a:buNone/>
            </a:pPr>
            <a:r>
              <a:rPr lang="en-US" altLang="en-US" sz="2000" b="1" dirty="0" smtClean="0"/>
              <a:t>Comments:</a:t>
            </a:r>
            <a:r>
              <a:rPr lang="en-US" altLang="en-US" sz="2000" dirty="0" smtClean="0"/>
              <a:t>	</a:t>
            </a:r>
          </a:p>
        </p:txBody>
      </p:sp>
    </p:spTree>
    <p:extLst>
      <p:ext uri="{BB962C8B-B14F-4D97-AF65-F5344CB8AC3E}">
        <p14:creationId xmlns:p14="http://schemas.microsoft.com/office/powerpoint/2010/main" val="1434570595"/>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AutoShape 2"/>
          <p:cNvSpPr>
            <a:spLocks noGrp="1" noChangeArrowheads="1"/>
          </p:cNvSpPr>
          <p:nvPr>
            <p:ph type="title"/>
          </p:nvPr>
        </p:nvSpPr>
        <p:spPr>
          <a:xfrm>
            <a:off x="457200" y="685800"/>
            <a:ext cx="8229600" cy="1066800"/>
          </a:xfrm>
        </p:spPr>
        <p:txBody>
          <a:bodyPr/>
          <a:lstStyle/>
          <a:p>
            <a:pPr eaLnBrk="1" hangingPunct="1">
              <a:defRPr/>
            </a:pPr>
            <a:r>
              <a:rPr lang="en-US" b="1" dirty="0" smtClean="0"/>
              <a:t>Caution</a:t>
            </a:r>
          </a:p>
        </p:txBody>
      </p:sp>
      <p:sp>
        <p:nvSpPr>
          <p:cNvPr id="48131" name="Rectangle 3"/>
          <p:cNvSpPr>
            <a:spLocks noGrp="1" noChangeArrowheads="1"/>
          </p:cNvSpPr>
          <p:nvPr>
            <p:ph type="body" idx="1"/>
          </p:nvPr>
        </p:nvSpPr>
        <p:spPr>
          <a:xfrm>
            <a:off x="493986" y="1765957"/>
            <a:ext cx="6553200" cy="3352800"/>
          </a:xfrm>
        </p:spPr>
        <p:txBody>
          <a:bodyPr/>
          <a:lstStyle/>
          <a:p>
            <a:pPr lvl="1"/>
            <a:r>
              <a:rPr lang="en-US" altLang="en-US" sz="3200" b="1" dirty="0" smtClean="0"/>
              <a:t>Don</a:t>
            </a:r>
            <a:r>
              <a:rPr lang="ja-JP" altLang="en-US" sz="3200" b="1" dirty="0" smtClean="0"/>
              <a:t>’</a:t>
            </a:r>
            <a:r>
              <a:rPr lang="en-US" altLang="ja-JP" sz="3200" b="1" dirty="0" smtClean="0"/>
              <a:t>t let the rubric stand alone</a:t>
            </a:r>
          </a:p>
          <a:p>
            <a:pPr lvl="1"/>
            <a:r>
              <a:rPr lang="en-US" altLang="en-US" sz="3200" b="1" dirty="0" smtClean="0"/>
              <a:t>ALWAYS, ALWAYS provide specific feedback on your rubric and/or on the student product itself.</a:t>
            </a:r>
          </a:p>
          <a:p>
            <a:pPr lvl="1" eaLnBrk="1" hangingPunct="1">
              <a:buFontTx/>
              <a:buNone/>
            </a:pPr>
            <a:endParaRPr lang="en-US" altLang="en-US" b="1" dirty="0" smtClean="0"/>
          </a:p>
          <a:p>
            <a:pPr lvl="1" eaLnBrk="1" hangingPunct="1">
              <a:buFontTx/>
              <a:buNone/>
            </a:pPr>
            <a:endParaRPr lang="en-US" altLang="en-US" b="1" dirty="0" smtClean="0"/>
          </a:p>
          <a:p>
            <a:pPr lvl="1" eaLnBrk="1" hangingPunct="1">
              <a:buFontTx/>
              <a:buNone/>
            </a:pPr>
            <a:endParaRPr lang="en-US" altLang="en-US" b="1" dirty="0" smtClean="0"/>
          </a:p>
        </p:txBody>
      </p:sp>
      <p:pic>
        <p:nvPicPr>
          <p:cNvPr id="49155" name="Picture 5" descr="bd07304_"/>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4495800"/>
            <a:ext cx="2055813"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6617673"/>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AutoShape 2"/>
          <p:cNvSpPr>
            <a:spLocks noGrp="1" noChangeArrowheads="1"/>
          </p:cNvSpPr>
          <p:nvPr>
            <p:ph type="title"/>
          </p:nvPr>
        </p:nvSpPr>
        <p:spPr>
          <a:xfrm>
            <a:off x="286407" y="457200"/>
            <a:ext cx="8229600" cy="1066800"/>
          </a:xfrm>
        </p:spPr>
        <p:txBody>
          <a:bodyPr/>
          <a:lstStyle/>
          <a:p>
            <a:pPr eaLnBrk="1" hangingPunct="1">
              <a:defRPr/>
            </a:pPr>
            <a:r>
              <a:rPr lang="en-US" b="1" dirty="0" smtClean="0"/>
              <a:t>Sentence Stems</a:t>
            </a:r>
          </a:p>
        </p:txBody>
      </p:sp>
      <p:sp>
        <p:nvSpPr>
          <p:cNvPr id="117763" name="Rectangle 3"/>
          <p:cNvSpPr>
            <a:spLocks noGrp="1" noChangeArrowheads="1"/>
          </p:cNvSpPr>
          <p:nvPr>
            <p:ph type="body" idx="1"/>
          </p:nvPr>
        </p:nvSpPr>
        <p:spPr>
          <a:xfrm>
            <a:off x="457200" y="1676400"/>
            <a:ext cx="8229600" cy="4898136"/>
          </a:xfrm>
        </p:spPr>
        <p:txBody>
          <a:bodyPr>
            <a:noAutofit/>
          </a:bodyPr>
          <a:lstStyle/>
          <a:p>
            <a:pPr lvl="1" eaLnBrk="1" hangingPunct="1">
              <a:lnSpc>
                <a:spcPct val="90000"/>
              </a:lnSpc>
              <a:buFontTx/>
              <a:buNone/>
            </a:pPr>
            <a:r>
              <a:rPr lang="en-US" altLang="en-US" sz="2400" b="1" dirty="0" smtClean="0"/>
              <a:t>To establish 4 levels of performance, try sentence stems.</a:t>
            </a:r>
          </a:p>
          <a:p>
            <a:pPr lvl="1" eaLnBrk="1" hangingPunct="1">
              <a:lnSpc>
                <a:spcPct val="90000"/>
              </a:lnSpc>
              <a:buFontTx/>
              <a:buNone/>
            </a:pPr>
            <a:r>
              <a:rPr lang="en-US" altLang="en-US" sz="2400" dirty="0" smtClean="0"/>
              <a:t>		Example:</a:t>
            </a:r>
          </a:p>
          <a:p>
            <a:pPr eaLnBrk="1" hangingPunct="1">
              <a:lnSpc>
                <a:spcPct val="90000"/>
              </a:lnSpc>
            </a:pPr>
            <a:r>
              <a:rPr lang="en-US" altLang="en-US" dirty="0" smtClean="0"/>
              <a:t>Yes, I used surface texture and deep carvings effectively to create individualizing detail.</a:t>
            </a:r>
          </a:p>
          <a:p>
            <a:pPr eaLnBrk="1" hangingPunct="1">
              <a:lnSpc>
                <a:spcPct val="90000"/>
              </a:lnSpc>
            </a:pPr>
            <a:r>
              <a:rPr lang="en-US" altLang="en-US" dirty="0" smtClean="0"/>
              <a:t>Yes, I used surface texture and deep carvings, but I needed to include more for individualizing detail.</a:t>
            </a:r>
          </a:p>
          <a:p>
            <a:pPr eaLnBrk="1" hangingPunct="1">
              <a:lnSpc>
                <a:spcPct val="90000"/>
              </a:lnSpc>
            </a:pPr>
            <a:r>
              <a:rPr lang="en-US" altLang="en-US" dirty="0" smtClean="0"/>
              <a:t>No, I did not use surface texture, but I did use deep carvings –or vice, versa—to create some individualizing detail.</a:t>
            </a:r>
          </a:p>
          <a:p>
            <a:pPr eaLnBrk="1" hangingPunct="1">
              <a:lnSpc>
                <a:spcPct val="90000"/>
              </a:lnSpc>
            </a:pPr>
            <a:r>
              <a:rPr lang="en-US" altLang="en-US" dirty="0" smtClean="0"/>
              <a:t>No, I did not use surface texture or deep carvings.</a:t>
            </a:r>
          </a:p>
        </p:txBody>
      </p:sp>
    </p:spTree>
    <p:extLst>
      <p:ext uri="{BB962C8B-B14F-4D97-AF65-F5344CB8AC3E}">
        <p14:creationId xmlns:p14="http://schemas.microsoft.com/office/powerpoint/2010/main" val="108236662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AutoShape 2"/>
          <p:cNvSpPr>
            <a:spLocks noGrp="1" noChangeArrowheads="1"/>
          </p:cNvSpPr>
          <p:nvPr>
            <p:ph type="title"/>
          </p:nvPr>
        </p:nvSpPr>
        <p:spPr>
          <a:xfrm>
            <a:off x="228600" y="762000"/>
            <a:ext cx="8610600" cy="1066800"/>
          </a:xfrm>
        </p:spPr>
        <p:txBody>
          <a:bodyPr>
            <a:normAutofit fontScale="90000"/>
          </a:bodyPr>
          <a:lstStyle/>
          <a:p>
            <a:pPr eaLnBrk="1" hangingPunct="1">
              <a:defRPr/>
            </a:pPr>
            <a:r>
              <a:rPr lang="en-US" b="1" dirty="0" smtClean="0"/>
              <a:t>Rubric Criterion Across The Curriculum</a:t>
            </a:r>
          </a:p>
        </p:txBody>
      </p:sp>
      <p:sp>
        <p:nvSpPr>
          <p:cNvPr id="10243" name="Rectangle 3"/>
          <p:cNvSpPr>
            <a:spLocks noGrp="1" noChangeArrowheads="1"/>
          </p:cNvSpPr>
          <p:nvPr>
            <p:ph type="body" idx="1"/>
          </p:nvPr>
        </p:nvSpPr>
        <p:spPr/>
        <p:txBody>
          <a:bodyPr/>
          <a:lstStyle/>
          <a:p>
            <a:pPr>
              <a:lnSpc>
                <a:spcPct val="90000"/>
              </a:lnSpc>
              <a:defRPr/>
            </a:pPr>
            <a:r>
              <a:rPr lang="en-US" b="1" dirty="0" smtClean="0"/>
              <a:t>Content</a:t>
            </a:r>
            <a:r>
              <a:rPr lang="en-US" dirty="0" smtClean="0"/>
              <a:t> (substance, support, proof, details)</a:t>
            </a:r>
          </a:p>
          <a:p>
            <a:pPr lvl="1" eaLnBrk="1" hangingPunct="1">
              <a:lnSpc>
                <a:spcPct val="90000"/>
              </a:lnSpc>
              <a:defRPr/>
            </a:pPr>
            <a:r>
              <a:rPr lang="en-US" dirty="0" smtClean="0"/>
              <a:t>Relevant</a:t>
            </a:r>
          </a:p>
          <a:p>
            <a:pPr lvl="1" eaLnBrk="1" hangingPunct="1">
              <a:lnSpc>
                <a:spcPct val="90000"/>
              </a:lnSpc>
              <a:defRPr/>
            </a:pPr>
            <a:r>
              <a:rPr lang="en-US" dirty="0" smtClean="0"/>
              <a:t>Specific</a:t>
            </a:r>
          </a:p>
          <a:p>
            <a:pPr lvl="1" eaLnBrk="1" hangingPunct="1">
              <a:lnSpc>
                <a:spcPct val="90000"/>
              </a:lnSpc>
              <a:defRPr/>
            </a:pPr>
            <a:r>
              <a:rPr lang="en-US" dirty="0" smtClean="0"/>
              <a:t>Thorough</a:t>
            </a:r>
          </a:p>
          <a:p>
            <a:pPr lvl="1" eaLnBrk="1" hangingPunct="1">
              <a:lnSpc>
                <a:spcPct val="90000"/>
              </a:lnSpc>
              <a:defRPr/>
            </a:pPr>
            <a:r>
              <a:rPr lang="en-US" dirty="0" smtClean="0"/>
              <a:t>Synthesized</a:t>
            </a:r>
          </a:p>
          <a:p>
            <a:pPr lvl="1" eaLnBrk="1" hangingPunct="1">
              <a:lnSpc>
                <a:spcPct val="90000"/>
              </a:lnSpc>
              <a:defRPr/>
            </a:pPr>
            <a:r>
              <a:rPr lang="en-US" dirty="0" smtClean="0"/>
              <a:t>Balanced</a:t>
            </a:r>
          </a:p>
          <a:p>
            <a:pPr lvl="1" eaLnBrk="1" hangingPunct="1">
              <a:lnSpc>
                <a:spcPct val="90000"/>
              </a:lnSpc>
              <a:defRPr/>
            </a:pPr>
            <a:r>
              <a:rPr lang="en-US" dirty="0" smtClean="0"/>
              <a:t>Convincing</a:t>
            </a:r>
          </a:p>
          <a:p>
            <a:pPr lvl="1" eaLnBrk="1" hangingPunct="1">
              <a:lnSpc>
                <a:spcPct val="90000"/>
              </a:lnSpc>
              <a:defRPr/>
            </a:pPr>
            <a:r>
              <a:rPr lang="en-US" dirty="0" smtClean="0"/>
              <a:t>Accurate</a:t>
            </a:r>
          </a:p>
        </p:txBody>
      </p:sp>
    </p:spTree>
    <p:extLst>
      <p:ext uri="{BB962C8B-B14F-4D97-AF65-F5344CB8AC3E}">
        <p14:creationId xmlns:p14="http://schemas.microsoft.com/office/powerpoint/2010/main" val="4071672952"/>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1089025" y="274638"/>
            <a:ext cx="7272338" cy="715962"/>
          </a:xfrm>
        </p:spPr>
        <p:txBody>
          <a:bodyPr/>
          <a:lstStyle/>
          <a:p>
            <a:r>
              <a:rPr lang="en-US" dirty="0" smtClean="0"/>
              <a:t>References</a:t>
            </a:r>
          </a:p>
        </p:txBody>
      </p:sp>
      <p:sp>
        <p:nvSpPr>
          <p:cNvPr id="3" name="Content Placeholder 2"/>
          <p:cNvSpPr>
            <a:spLocks noGrp="1"/>
          </p:cNvSpPr>
          <p:nvPr>
            <p:ph idx="1"/>
          </p:nvPr>
        </p:nvSpPr>
        <p:spPr>
          <a:xfrm>
            <a:off x="1089025" y="1143000"/>
            <a:ext cx="7750175" cy="5284788"/>
          </a:xfrm>
        </p:spPr>
        <p:txBody>
          <a:bodyPr rtlCol="0">
            <a:normAutofit fontScale="70000" lnSpcReduction="20000"/>
          </a:bodyPr>
          <a:lstStyle/>
          <a:p>
            <a:pPr fontAlgn="auto">
              <a:spcAft>
                <a:spcPts val="0"/>
              </a:spcAft>
              <a:defRPr/>
            </a:pPr>
            <a:r>
              <a:rPr lang="en-US" dirty="0" smtClean="0">
                <a:solidFill>
                  <a:schemeClr val="tx1">
                    <a:lumMod val="75000"/>
                    <a:lumOff val="25000"/>
                  </a:schemeClr>
                </a:solidFill>
              </a:rPr>
              <a:t>Bellon, Jerry, Bellon, Elner, &amp; Blank, Mary Ann.  </a:t>
            </a:r>
            <a:r>
              <a:rPr lang="en-US" u="sng" dirty="0" smtClean="0">
                <a:solidFill>
                  <a:schemeClr val="tx1">
                    <a:lumMod val="75000"/>
                    <a:lumOff val="25000"/>
                  </a:schemeClr>
                </a:solidFill>
              </a:rPr>
              <a:t>Teaching from a Research Knowledge Base: A Development and Renewal Process</a:t>
            </a:r>
            <a:r>
              <a:rPr lang="en-US" dirty="0" smtClean="0">
                <a:solidFill>
                  <a:schemeClr val="tx1">
                    <a:lumMod val="75000"/>
                    <a:lumOff val="25000"/>
                  </a:schemeClr>
                </a:solidFill>
              </a:rPr>
              <a:t>, New York: Macmillan Publishing Company, 1992.</a:t>
            </a:r>
          </a:p>
          <a:p>
            <a:pPr fontAlgn="auto">
              <a:spcAft>
                <a:spcPts val="0"/>
              </a:spcAft>
              <a:defRPr/>
            </a:pPr>
            <a:r>
              <a:rPr lang="en-US" dirty="0" smtClean="0">
                <a:solidFill>
                  <a:schemeClr val="tx1">
                    <a:lumMod val="75000"/>
                    <a:lumOff val="25000"/>
                  </a:schemeClr>
                </a:solidFill>
              </a:rPr>
              <a:t>Black &amp; William, “Inside the Black Box: Raising Standards through Classroom Assessment” Phi Delta Kappan, October 1998.</a:t>
            </a:r>
          </a:p>
          <a:p>
            <a:pPr fontAlgn="auto">
              <a:spcAft>
                <a:spcPts val="0"/>
              </a:spcAft>
              <a:defRPr/>
            </a:pPr>
            <a:r>
              <a:rPr lang="en-US" dirty="0" smtClean="0">
                <a:solidFill>
                  <a:schemeClr val="tx1">
                    <a:lumMod val="75000"/>
                    <a:lumOff val="25000"/>
                  </a:schemeClr>
                </a:solidFill>
              </a:rPr>
              <a:t>Brookhart, Susan M.  </a:t>
            </a:r>
            <a:r>
              <a:rPr lang="en-US" u="sng" dirty="0" smtClean="0">
                <a:solidFill>
                  <a:schemeClr val="tx1">
                    <a:lumMod val="75000"/>
                    <a:lumOff val="25000"/>
                  </a:schemeClr>
                </a:solidFill>
              </a:rPr>
              <a:t>How to Give </a:t>
            </a:r>
            <a:r>
              <a:rPr lang="en-US" b="1" u="sng" dirty="0" smtClean="0">
                <a:solidFill>
                  <a:schemeClr val="tx1">
                    <a:lumMod val="75000"/>
                    <a:lumOff val="25000"/>
                  </a:schemeClr>
                </a:solidFill>
              </a:rPr>
              <a:t>Effective </a:t>
            </a:r>
            <a:r>
              <a:rPr lang="en-US" u="sng" dirty="0" smtClean="0">
                <a:solidFill>
                  <a:schemeClr val="tx1">
                    <a:lumMod val="75000"/>
                    <a:lumOff val="25000"/>
                  </a:schemeClr>
                </a:solidFill>
              </a:rPr>
              <a:t>Feedback to Your </a:t>
            </a:r>
            <a:r>
              <a:rPr lang="en-US" dirty="0" smtClean="0">
                <a:solidFill>
                  <a:schemeClr val="tx1">
                    <a:lumMod val="75000"/>
                    <a:lumOff val="25000"/>
                  </a:schemeClr>
                </a:solidFill>
              </a:rPr>
              <a:t>Students.  ASCD, 2008.</a:t>
            </a:r>
          </a:p>
          <a:p>
            <a:pPr fontAlgn="auto">
              <a:spcAft>
                <a:spcPts val="0"/>
              </a:spcAft>
              <a:defRPr/>
            </a:pPr>
            <a:r>
              <a:rPr lang="en-US" dirty="0" smtClean="0">
                <a:solidFill>
                  <a:schemeClr val="tx1">
                    <a:lumMod val="75000"/>
                    <a:lumOff val="25000"/>
                  </a:schemeClr>
                </a:solidFill>
              </a:rPr>
              <a:t>Davies, Anne.  “Involving Students in the Classroom Assessment Process” </a:t>
            </a:r>
            <a:r>
              <a:rPr lang="en-US" u="sng" dirty="0" smtClean="0">
                <a:solidFill>
                  <a:schemeClr val="tx1">
                    <a:lumMod val="75000"/>
                    <a:lumOff val="25000"/>
                  </a:schemeClr>
                </a:solidFill>
              </a:rPr>
              <a:t>Ahead of the Curve: The Power of Assessment to Transform Teaching and Learning</a:t>
            </a:r>
            <a:r>
              <a:rPr lang="en-US" dirty="0" smtClean="0">
                <a:solidFill>
                  <a:schemeClr val="tx1">
                    <a:lumMod val="75000"/>
                    <a:lumOff val="25000"/>
                  </a:schemeClr>
                </a:solidFill>
              </a:rPr>
              <a:t>.  Douglas Reeves, Editor.  Solution Tree, 2007.</a:t>
            </a:r>
          </a:p>
          <a:p>
            <a:pPr fontAlgn="auto">
              <a:spcAft>
                <a:spcPts val="0"/>
              </a:spcAft>
              <a:defRPr/>
            </a:pPr>
            <a:r>
              <a:rPr lang="en-US" dirty="0" smtClean="0">
                <a:solidFill>
                  <a:schemeClr val="tx1">
                    <a:lumMod val="75000"/>
                    <a:lumOff val="25000"/>
                  </a:schemeClr>
                </a:solidFill>
              </a:rPr>
              <a:t>Jackson, Robyn R. </a:t>
            </a:r>
            <a:r>
              <a:rPr lang="en-US" u="sng" dirty="0" smtClean="0">
                <a:solidFill>
                  <a:schemeClr val="tx1">
                    <a:lumMod val="75000"/>
                    <a:lumOff val="25000"/>
                  </a:schemeClr>
                </a:solidFill>
              </a:rPr>
              <a:t>Never Work Harder Than Your Students &amp; Other Principles of Great Teaching</a:t>
            </a:r>
            <a:r>
              <a:rPr lang="en-US" dirty="0" smtClean="0">
                <a:solidFill>
                  <a:schemeClr val="tx1">
                    <a:lumMod val="75000"/>
                    <a:lumOff val="25000"/>
                  </a:schemeClr>
                </a:solidFill>
              </a:rPr>
              <a:t>.  ASCD, 2009.</a:t>
            </a:r>
          </a:p>
          <a:p>
            <a:pPr fontAlgn="auto">
              <a:spcAft>
                <a:spcPts val="0"/>
              </a:spcAft>
              <a:defRPr/>
            </a:pPr>
            <a:r>
              <a:rPr lang="en-US" dirty="0" smtClean="0">
                <a:solidFill>
                  <a:schemeClr val="tx1">
                    <a:lumMod val="75000"/>
                    <a:lumOff val="25000"/>
                  </a:schemeClr>
                </a:solidFill>
              </a:rPr>
              <a:t>Marzano(1), Robert.  </a:t>
            </a:r>
            <a:r>
              <a:rPr lang="en-US" u="sng" dirty="0" smtClean="0">
                <a:solidFill>
                  <a:schemeClr val="tx1">
                    <a:lumMod val="75000"/>
                    <a:lumOff val="25000"/>
                  </a:schemeClr>
                </a:solidFill>
              </a:rPr>
              <a:t>Classroom Instruction that Works</a:t>
            </a:r>
            <a:r>
              <a:rPr lang="en-US" dirty="0" smtClean="0">
                <a:solidFill>
                  <a:schemeClr val="tx1">
                    <a:lumMod val="75000"/>
                    <a:lumOff val="25000"/>
                  </a:schemeClr>
                </a:solidFill>
              </a:rPr>
              <a:t>.  ASCD, 2001.</a:t>
            </a:r>
          </a:p>
          <a:p>
            <a:pPr fontAlgn="auto">
              <a:spcAft>
                <a:spcPts val="0"/>
              </a:spcAft>
              <a:defRPr/>
            </a:pPr>
            <a:r>
              <a:rPr lang="en-US" dirty="0" smtClean="0">
                <a:solidFill>
                  <a:schemeClr val="tx1">
                    <a:lumMod val="75000"/>
                    <a:lumOff val="25000"/>
                  </a:schemeClr>
                </a:solidFill>
              </a:rPr>
              <a:t>Marzano(2), Robert. “Designing a Comprehensive Approach to Classroom Assessment.” </a:t>
            </a:r>
            <a:r>
              <a:rPr lang="en-US" u="sng" dirty="0" smtClean="0">
                <a:solidFill>
                  <a:schemeClr val="tx1">
                    <a:lumMod val="75000"/>
                    <a:lumOff val="25000"/>
                  </a:schemeClr>
                </a:solidFill>
              </a:rPr>
              <a:t>Ahead of the Curve: The Power of Assessment to Transform Teaching and Learning</a:t>
            </a:r>
            <a:r>
              <a:rPr lang="en-US" dirty="0" smtClean="0">
                <a:solidFill>
                  <a:schemeClr val="tx1">
                    <a:lumMod val="75000"/>
                    <a:lumOff val="25000"/>
                  </a:schemeClr>
                </a:solidFill>
              </a:rPr>
              <a:t>.  Douglas Reeves, Editor.  Solution Tree, 2007.</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a:xfrm>
            <a:off x="1089025" y="274638"/>
            <a:ext cx="7272338" cy="715962"/>
          </a:xfrm>
        </p:spPr>
        <p:txBody>
          <a:bodyPr/>
          <a:lstStyle/>
          <a:p>
            <a:r>
              <a:rPr lang="en-US" dirty="0" smtClean="0"/>
              <a:t>References, page 2</a:t>
            </a:r>
          </a:p>
        </p:txBody>
      </p:sp>
      <p:sp>
        <p:nvSpPr>
          <p:cNvPr id="3" name="Content Placeholder 2"/>
          <p:cNvSpPr>
            <a:spLocks noGrp="1"/>
          </p:cNvSpPr>
          <p:nvPr>
            <p:ph idx="1"/>
          </p:nvPr>
        </p:nvSpPr>
        <p:spPr>
          <a:xfrm>
            <a:off x="1089025" y="1143000"/>
            <a:ext cx="7750175" cy="5284788"/>
          </a:xfrm>
        </p:spPr>
        <p:txBody>
          <a:bodyPr rtlCol="0">
            <a:normAutofit fontScale="70000" lnSpcReduction="20000"/>
          </a:bodyPr>
          <a:lstStyle/>
          <a:p>
            <a:pPr fontAlgn="auto">
              <a:spcAft>
                <a:spcPts val="0"/>
              </a:spcAft>
              <a:defRPr/>
            </a:pPr>
            <a:r>
              <a:rPr lang="en-US" dirty="0" smtClean="0">
                <a:solidFill>
                  <a:schemeClr val="tx1">
                    <a:lumMod val="75000"/>
                    <a:lumOff val="25000"/>
                  </a:schemeClr>
                </a:solidFill>
              </a:rPr>
              <a:t>Marzano(3), Robert.  </a:t>
            </a:r>
            <a:r>
              <a:rPr lang="en-US" u="sng" dirty="0" smtClean="0">
                <a:solidFill>
                  <a:schemeClr val="tx1">
                    <a:lumMod val="75000"/>
                    <a:lumOff val="25000"/>
                  </a:schemeClr>
                </a:solidFill>
              </a:rPr>
              <a:t>What Works in Schools: Translating Research into Action</a:t>
            </a:r>
            <a:r>
              <a:rPr lang="en-US" dirty="0" smtClean="0">
                <a:solidFill>
                  <a:schemeClr val="tx1">
                    <a:lumMod val="75000"/>
                    <a:lumOff val="25000"/>
                  </a:schemeClr>
                </a:solidFill>
              </a:rPr>
              <a:t>.  ASCD, 2003.</a:t>
            </a:r>
          </a:p>
          <a:p>
            <a:pPr fontAlgn="auto">
              <a:spcAft>
                <a:spcPts val="0"/>
              </a:spcAft>
              <a:defRPr/>
            </a:pPr>
            <a:r>
              <a:rPr lang="en-US" dirty="0" smtClean="0">
                <a:solidFill>
                  <a:schemeClr val="tx1">
                    <a:lumMod val="75000"/>
                    <a:lumOff val="25000"/>
                  </a:schemeClr>
                </a:solidFill>
              </a:rPr>
              <a:t>Miser, W. Fred.  “Giving Effective Feedback”</a:t>
            </a:r>
          </a:p>
          <a:p>
            <a:pPr fontAlgn="auto">
              <a:spcAft>
                <a:spcPts val="0"/>
              </a:spcAft>
              <a:defRPr/>
            </a:pPr>
            <a:r>
              <a:rPr lang="en-US" dirty="0" smtClean="0">
                <a:solidFill>
                  <a:schemeClr val="tx1">
                    <a:lumMod val="75000"/>
                    <a:lumOff val="25000"/>
                  </a:schemeClr>
                </a:solidFill>
              </a:rPr>
              <a:t>“Providing Students with Effective Feedback” Academic Leadership LIVE: The Online Journal; Volume 4, Issue 4, February 12, 2007.</a:t>
            </a:r>
          </a:p>
          <a:p>
            <a:pPr fontAlgn="auto">
              <a:spcAft>
                <a:spcPts val="0"/>
              </a:spcAft>
              <a:defRPr/>
            </a:pPr>
            <a:r>
              <a:rPr lang="en-US" dirty="0" smtClean="0">
                <a:solidFill>
                  <a:schemeClr val="tx1">
                    <a:lumMod val="75000"/>
                    <a:lumOff val="25000"/>
                  </a:schemeClr>
                </a:solidFill>
              </a:rPr>
              <a:t>Reeves, Douglas.  “Challenges and Choices: The Role of Educational Leaders in Effective Assessment.” </a:t>
            </a:r>
            <a:r>
              <a:rPr lang="en-US" u="sng" dirty="0" smtClean="0">
                <a:solidFill>
                  <a:schemeClr val="tx1">
                    <a:lumMod val="75000"/>
                    <a:lumOff val="25000"/>
                  </a:schemeClr>
                </a:solidFill>
              </a:rPr>
              <a:t>Ahead of the Curve: The Power of Assessment to Transform Teaching and Learning</a:t>
            </a:r>
            <a:r>
              <a:rPr lang="en-US" dirty="0" smtClean="0">
                <a:solidFill>
                  <a:schemeClr val="tx1">
                    <a:lumMod val="75000"/>
                    <a:lumOff val="25000"/>
                  </a:schemeClr>
                </a:solidFill>
              </a:rPr>
              <a:t>.  Douglas Reeves, Editor.  Solution Tree, 2007.</a:t>
            </a:r>
          </a:p>
          <a:p>
            <a:pPr fontAlgn="auto">
              <a:spcAft>
                <a:spcPts val="0"/>
              </a:spcAft>
              <a:defRPr/>
            </a:pPr>
            <a:r>
              <a:rPr lang="en-US" dirty="0" smtClean="0">
                <a:solidFill>
                  <a:schemeClr val="tx1">
                    <a:lumMod val="75000"/>
                    <a:lumOff val="25000"/>
                  </a:schemeClr>
                </a:solidFill>
              </a:rPr>
              <a:t>Stiggins, Rick.  “Assessment </a:t>
            </a:r>
            <a:r>
              <a:rPr lang="en-US" i="1" dirty="0" smtClean="0">
                <a:solidFill>
                  <a:schemeClr val="tx1">
                    <a:lumMod val="75000"/>
                    <a:lumOff val="25000"/>
                  </a:schemeClr>
                </a:solidFill>
              </a:rPr>
              <a:t>for</a:t>
            </a:r>
            <a:r>
              <a:rPr lang="en-US" dirty="0" smtClean="0">
                <a:solidFill>
                  <a:schemeClr val="tx1">
                    <a:lumMod val="75000"/>
                    <a:lumOff val="25000"/>
                  </a:schemeClr>
                </a:solidFill>
              </a:rPr>
              <a:t> Learning: An Essential Foundation of Productive Instruction.” </a:t>
            </a:r>
            <a:r>
              <a:rPr lang="en-US" u="sng" dirty="0" smtClean="0">
                <a:solidFill>
                  <a:schemeClr val="tx1">
                    <a:lumMod val="75000"/>
                    <a:lumOff val="25000"/>
                  </a:schemeClr>
                </a:solidFill>
              </a:rPr>
              <a:t>Ahead of the Curve: The Power of Assessment to Transform Teaching and Learning</a:t>
            </a:r>
            <a:r>
              <a:rPr lang="en-US" dirty="0" smtClean="0">
                <a:solidFill>
                  <a:schemeClr val="tx1">
                    <a:lumMod val="75000"/>
                    <a:lumOff val="25000"/>
                  </a:schemeClr>
                </a:solidFill>
              </a:rPr>
              <a:t>.  Douglas Reeves, Editor.  Solution Tree, 2007.</a:t>
            </a:r>
          </a:p>
          <a:p>
            <a:pPr fontAlgn="auto">
              <a:spcAft>
                <a:spcPts val="0"/>
              </a:spcAft>
              <a:defRPr/>
            </a:pPr>
            <a:r>
              <a:rPr lang="en-US" dirty="0" smtClean="0">
                <a:solidFill>
                  <a:schemeClr val="tx1">
                    <a:lumMod val="75000"/>
                    <a:lumOff val="25000"/>
                  </a:schemeClr>
                </a:solidFill>
              </a:rPr>
              <a:t>“Synopsis of ‘The Power of Feedback’” by Center on Instruction, 2008.  </a:t>
            </a:r>
            <a:r>
              <a:rPr lang="en-US" i="1" dirty="0" smtClean="0">
                <a:solidFill>
                  <a:schemeClr val="tx1">
                    <a:lumMod val="75000"/>
                    <a:lumOff val="25000"/>
                  </a:schemeClr>
                </a:solidFill>
              </a:rPr>
              <a:t>[Hattie &amp; Timperley’s research]</a:t>
            </a:r>
          </a:p>
          <a:p>
            <a:pPr fontAlgn="auto">
              <a:spcAft>
                <a:spcPts val="0"/>
              </a:spcAft>
              <a:defRPr/>
            </a:pPr>
            <a:r>
              <a:rPr lang="en-US" dirty="0" smtClean="0">
                <a:solidFill>
                  <a:schemeClr val="tx1">
                    <a:lumMod val="75000"/>
                    <a:lumOff val="25000"/>
                  </a:schemeClr>
                </a:solidFill>
              </a:rPr>
              <a:t>Wiggins, Grant.  </a:t>
            </a:r>
            <a:r>
              <a:rPr lang="en-US" u="sng" dirty="0" smtClean="0">
                <a:solidFill>
                  <a:schemeClr val="tx1">
                    <a:lumMod val="75000"/>
                    <a:lumOff val="25000"/>
                  </a:schemeClr>
                </a:solidFill>
              </a:rPr>
              <a:t>Educative Assessment: Designing Assessments to Inform and Improve Student Performance</a:t>
            </a:r>
            <a:r>
              <a:rPr lang="en-US" dirty="0" smtClean="0">
                <a:solidFill>
                  <a:schemeClr val="tx1">
                    <a:lumMod val="75000"/>
                    <a:lumOff val="25000"/>
                  </a:schemeClr>
                </a:solidFill>
              </a:rPr>
              <a:t>. San Francisco: Jossey-Bass Inc., 1998.</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655" y="928991"/>
            <a:ext cx="8229600" cy="1066800"/>
          </a:xfrm>
        </p:spPr>
        <p:txBody>
          <a:bodyPr>
            <a:normAutofit fontScale="90000"/>
          </a:bodyPr>
          <a:lstStyle/>
          <a:p>
            <a:r>
              <a:rPr lang="en-US" b="1" dirty="0"/>
              <a:t>When assessment works best, it does the following:</a:t>
            </a:r>
          </a:p>
        </p:txBody>
      </p:sp>
      <p:sp>
        <p:nvSpPr>
          <p:cNvPr id="3" name="Content Placeholder 2"/>
          <p:cNvSpPr>
            <a:spLocks noGrp="1"/>
          </p:cNvSpPr>
          <p:nvPr>
            <p:ph idx="1"/>
          </p:nvPr>
        </p:nvSpPr>
        <p:spPr/>
        <p:txBody>
          <a:bodyPr/>
          <a:lstStyle/>
          <a:p>
            <a:pPr marL="109728" indent="0">
              <a:buNone/>
            </a:pPr>
            <a:r>
              <a:rPr lang="en-US" b="1" dirty="0"/>
              <a:t>Relates to a student's </a:t>
            </a:r>
            <a:r>
              <a:rPr lang="en-US" b="1" dirty="0" smtClean="0"/>
              <a:t>progress</a:t>
            </a:r>
          </a:p>
          <a:p>
            <a:r>
              <a:rPr lang="en-US" dirty="0" smtClean="0"/>
              <a:t>What </a:t>
            </a:r>
            <a:r>
              <a:rPr lang="en-US" dirty="0"/>
              <a:t>has the student learned?</a:t>
            </a:r>
          </a:p>
          <a:p>
            <a:r>
              <a:rPr lang="en-US" dirty="0"/>
              <a:t>Can the student talk about the new knowledge?</a:t>
            </a:r>
          </a:p>
          <a:p>
            <a:r>
              <a:rPr lang="en-US" dirty="0"/>
              <a:t>Can the student demonstrate and use the new skills in other projects?</a:t>
            </a:r>
          </a:p>
          <a:p>
            <a:endParaRPr lang="en-US" dirty="0"/>
          </a:p>
        </p:txBody>
      </p:sp>
    </p:spTree>
    <p:extLst>
      <p:ext uri="{BB962C8B-B14F-4D97-AF65-F5344CB8AC3E}">
        <p14:creationId xmlns:p14="http://schemas.microsoft.com/office/powerpoint/2010/main" val="2649388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017" y="609600"/>
            <a:ext cx="8229600" cy="1066800"/>
          </a:xfrm>
        </p:spPr>
        <p:txBody>
          <a:bodyPr>
            <a:normAutofit fontScale="90000"/>
          </a:bodyPr>
          <a:lstStyle/>
          <a:p>
            <a:r>
              <a:rPr lang="en-US" b="1" dirty="0"/>
              <a:t>When assessment works best, it does the following:</a:t>
            </a:r>
          </a:p>
        </p:txBody>
      </p:sp>
      <p:sp>
        <p:nvSpPr>
          <p:cNvPr id="3" name="Content Placeholder 2"/>
          <p:cNvSpPr>
            <a:spLocks noGrp="1"/>
          </p:cNvSpPr>
          <p:nvPr>
            <p:ph idx="1"/>
          </p:nvPr>
        </p:nvSpPr>
        <p:spPr>
          <a:xfrm>
            <a:off x="457200" y="1905000"/>
            <a:ext cx="8229600" cy="4669536"/>
          </a:xfrm>
        </p:spPr>
        <p:txBody>
          <a:bodyPr>
            <a:normAutofit fontScale="92500" lnSpcReduction="10000"/>
          </a:bodyPr>
          <a:lstStyle/>
          <a:p>
            <a:r>
              <a:rPr lang="en-US" b="1" dirty="0"/>
              <a:t>Motivates performance</a:t>
            </a:r>
            <a:r>
              <a:rPr lang="en-US" dirty="0"/>
              <a:t> </a:t>
            </a:r>
            <a:br>
              <a:rPr lang="en-US" dirty="0"/>
            </a:br>
            <a:r>
              <a:rPr lang="en-US" i="1" dirty="0"/>
              <a:t>For student self-evaluation</a:t>
            </a:r>
            <a:r>
              <a:rPr lang="en-US" i="1" dirty="0" smtClean="0"/>
              <a:t>:</a:t>
            </a:r>
          </a:p>
          <a:p>
            <a:r>
              <a:rPr lang="en-US" dirty="0" smtClean="0"/>
              <a:t>Now </a:t>
            </a:r>
            <a:r>
              <a:rPr lang="en-US" dirty="0"/>
              <a:t>that I'm in charge of my learning, how am I doing?</a:t>
            </a:r>
          </a:p>
          <a:p>
            <a:r>
              <a:rPr lang="en-US" dirty="0"/>
              <a:t>Now that I know how I'm doing, how can I do better?</a:t>
            </a:r>
          </a:p>
          <a:p>
            <a:r>
              <a:rPr lang="en-US" dirty="0"/>
              <a:t>What else would I like to learn?</a:t>
            </a:r>
          </a:p>
          <a:p>
            <a:pPr marL="109728" indent="0">
              <a:buNone/>
            </a:pPr>
            <a:r>
              <a:rPr lang="en-US" i="1" dirty="0"/>
              <a:t>For teacher self-evaluation</a:t>
            </a:r>
            <a:r>
              <a:rPr lang="en-US" i="1" dirty="0" smtClean="0"/>
              <a:t>:</a:t>
            </a:r>
          </a:p>
          <a:p>
            <a:r>
              <a:rPr lang="en-US" dirty="0" smtClean="0"/>
              <a:t>What </a:t>
            </a:r>
            <a:r>
              <a:rPr lang="en-US" dirty="0"/>
              <a:t>is working for the students?</a:t>
            </a:r>
          </a:p>
          <a:p>
            <a:r>
              <a:rPr lang="en-US" dirty="0"/>
              <a:t>What can I do to help the students more?</a:t>
            </a:r>
          </a:p>
          <a:p>
            <a:r>
              <a:rPr lang="en-US" dirty="0"/>
              <a:t>In what direction should we go next?</a:t>
            </a:r>
          </a:p>
          <a:p>
            <a:endParaRPr lang="en-US" dirty="0"/>
          </a:p>
        </p:txBody>
      </p:sp>
    </p:spTree>
    <p:extLst>
      <p:ext uri="{BB962C8B-B14F-4D97-AF65-F5344CB8AC3E}">
        <p14:creationId xmlns:p14="http://schemas.microsoft.com/office/powerpoint/2010/main" val="19914037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Think about your own assessment </a:t>
            </a:r>
            <a:r>
              <a:rPr lang="en-US" b="1" dirty="0" smtClean="0"/>
              <a:t>practice.</a:t>
            </a:r>
            <a:endParaRPr lang="en-US" b="1" dirty="0"/>
          </a:p>
        </p:txBody>
      </p:sp>
      <p:sp>
        <p:nvSpPr>
          <p:cNvPr id="3" name="Content Placeholder 2"/>
          <p:cNvSpPr>
            <a:spLocks noGrp="1"/>
          </p:cNvSpPr>
          <p:nvPr>
            <p:ph idx="1"/>
          </p:nvPr>
        </p:nvSpPr>
        <p:spPr>
          <a:xfrm>
            <a:off x="457200" y="2743200"/>
            <a:ext cx="8229600" cy="2942791"/>
          </a:xfrm>
        </p:spPr>
        <p:txBody>
          <a:bodyPr/>
          <a:lstStyle/>
          <a:p>
            <a:r>
              <a:rPr lang="en-US" dirty="0" smtClean="0"/>
              <a:t>Turn and Talk</a:t>
            </a:r>
          </a:p>
          <a:p>
            <a:pPr lvl="1"/>
            <a:r>
              <a:rPr lang="en-US" dirty="0" smtClean="0"/>
              <a:t>How do you approach assessment in your classroom?</a:t>
            </a:r>
          </a:p>
        </p:txBody>
      </p:sp>
    </p:spTree>
    <p:extLst>
      <p:ext uri="{BB962C8B-B14F-4D97-AF65-F5344CB8AC3E}">
        <p14:creationId xmlns:p14="http://schemas.microsoft.com/office/powerpoint/2010/main" val="39190744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r="3226" b="15248"/>
          <a:stretch/>
        </p:blipFill>
        <p:spPr>
          <a:xfrm>
            <a:off x="0" y="0"/>
            <a:ext cx="9144000" cy="6781800"/>
          </a:xfrm>
        </p:spPr>
      </p:pic>
    </p:spTree>
    <p:extLst>
      <p:ext uri="{BB962C8B-B14F-4D97-AF65-F5344CB8AC3E}">
        <p14:creationId xmlns:p14="http://schemas.microsoft.com/office/powerpoint/2010/main" val="29836060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532" y="453025"/>
            <a:ext cx="8229600" cy="1066800"/>
          </a:xfrm>
        </p:spPr>
        <p:txBody>
          <a:bodyPr/>
          <a:lstStyle/>
          <a:p>
            <a:r>
              <a:rPr lang="en-US" b="1" dirty="0" smtClean="0"/>
              <a:t>Measuring Mastery</a:t>
            </a:r>
            <a:endParaRPr lang="en-US" b="1" dirty="0"/>
          </a:p>
        </p:txBody>
      </p:sp>
      <p:pic>
        <p:nvPicPr>
          <p:cNvPr id="1026" name="Picture 2">
            <a:hlinkClick r:id="rId2"/>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4795" t="11112" r="70852" b="53848"/>
          <a:stretch/>
        </p:blipFill>
        <p:spPr bwMode="auto">
          <a:xfrm>
            <a:off x="343770" y="1519825"/>
            <a:ext cx="8493514" cy="4888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41796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2"/>
          <p:cNvSpPr>
            <a:spLocks noGrp="1" noChangeArrowheads="1"/>
          </p:cNvSpPr>
          <p:nvPr>
            <p:ph type="body" idx="1"/>
          </p:nvPr>
        </p:nvSpPr>
        <p:spPr>
          <a:xfrm>
            <a:off x="609600" y="1981200"/>
            <a:ext cx="8229600" cy="2895600"/>
          </a:xfrm>
        </p:spPr>
        <p:txBody>
          <a:bodyPr/>
          <a:lstStyle/>
          <a:p>
            <a:pPr>
              <a:lnSpc>
                <a:spcPct val="90000"/>
              </a:lnSpc>
              <a:buFont typeface="Wingdings" pitchFamily="2" charset="2"/>
              <a:buNone/>
            </a:pPr>
            <a:r>
              <a:rPr lang="en-US" altLang="en-US" sz="3600" i="1" dirty="0">
                <a:cs typeface="Times New Roman" pitchFamily="18" charset="0"/>
              </a:rPr>
              <a:t>	“Not everything that counts can be counted.  And not everything that can be counted, counts.”</a:t>
            </a:r>
          </a:p>
          <a:p>
            <a:pPr>
              <a:lnSpc>
                <a:spcPct val="90000"/>
              </a:lnSpc>
              <a:buFont typeface="Wingdings" pitchFamily="2" charset="2"/>
              <a:buNone/>
            </a:pPr>
            <a:r>
              <a:rPr lang="en-US" altLang="en-US" sz="3600" i="1" dirty="0">
                <a:cs typeface="Times New Roman" pitchFamily="18" charset="0"/>
              </a:rPr>
              <a:t>						- Albert Einstein</a:t>
            </a:r>
          </a:p>
          <a:p>
            <a:pPr>
              <a:lnSpc>
                <a:spcPct val="90000"/>
              </a:lnSpc>
              <a:buFont typeface="Wingdings" pitchFamily="2" charset="2"/>
              <a:buNone/>
            </a:pPr>
            <a:endParaRPr lang="en-US" altLang="en-US" sz="3600" i="1" dirty="0"/>
          </a:p>
        </p:txBody>
      </p:sp>
    </p:spTree>
    <p:extLst>
      <p:ext uri="{BB962C8B-B14F-4D97-AF65-F5344CB8AC3E}">
        <p14:creationId xmlns:p14="http://schemas.microsoft.com/office/powerpoint/2010/main" val="25293463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066800"/>
            <a:ext cx="7139517" cy="5354638"/>
          </a:xfrm>
        </p:spPr>
      </p:pic>
    </p:spTree>
    <p:extLst>
      <p:ext uri="{BB962C8B-B14F-4D97-AF65-F5344CB8AC3E}">
        <p14:creationId xmlns:p14="http://schemas.microsoft.com/office/powerpoint/2010/main" val="14501585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062" y="762000"/>
            <a:ext cx="8229600" cy="1066800"/>
          </a:xfrm>
        </p:spPr>
        <p:txBody>
          <a:bodyPr>
            <a:normAutofit fontScale="90000"/>
          </a:bodyPr>
          <a:lstStyle/>
          <a:p>
            <a:r>
              <a:rPr lang="en-US" b="1" dirty="0" smtClean="0"/>
              <a:t>Comprehensive Balanced Assessment</a:t>
            </a:r>
            <a:endParaRPr lang="en-US" b="1" dirty="0"/>
          </a:p>
        </p:txBody>
      </p:sp>
      <p:sp>
        <p:nvSpPr>
          <p:cNvPr id="3" name="Content Placeholder 2"/>
          <p:cNvSpPr>
            <a:spLocks noGrp="1"/>
          </p:cNvSpPr>
          <p:nvPr>
            <p:ph idx="1"/>
          </p:nvPr>
        </p:nvSpPr>
        <p:spPr>
          <a:xfrm>
            <a:off x="457200" y="1828800"/>
            <a:ext cx="8229600" cy="4745736"/>
          </a:xfrm>
        </p:spPr>
        <p:txBody>
          <a:bodyPr>
            <a:normAutofit/>
          </a:bodyPr>
          <a:lstStyle/>
          <a:p>
            <a:pPr marL="0" indent="0">
              <a:buNone/>
            </a:pPr>
            <a:r>
              <a:rPr lang="en-US" dirty="0"/>
              <a:t>A comprehensive balanced assessment system includes:</a:t>
            </a:r>
            <a:endParaRPr lang="en-US" sz="2800" dirty="0"/>
          </a:p>
          <a:p>
            <a:pPr lvl="0"/>
            <a:r>
              <a:rPr lang="en-US" dirty="0"/>
              <a:t>State (Accountability</a:t>
            </a:r>
            <a:r>
              <a:rPr lang="en-US" dirty="0" smtClean="0"/>
              <a:t>) Assessments</a:t>
            </a:r>
            <a:endParaRPr lang="en-US" sz="2800" dirty="0"/>
          </a:p>
          <a:p>
            <a:pPr lvl="0"/>
            <a:r>
              <a:rPr lang="en-US" dirty="0" smtClean="0"/>
              <a:t>Interim/Benchmark Assessments</a:t>
            </a:r>
            <a:endParaRPr lang="en-US" sz="2800" dirty="0"/>
          </a:p>
          <a:p>
            <a:pPr lvl="0"/>
            <a:r>
              <a:rPr lang="en-US" dirty="0" smtClean="0"/>
              <a:t>Classroom Assessments</a:t>
            </a:r>
            <a:endParaRPr lang="en-US" sz="2800" dirty="0"/>
          </a:p>
          <a:p>
            <a:pPr lvl="1"/>
            <a:r>
              <a:rPr lang="en-US" dirty="0"/>
              <a:t>Formative</a:t>
            </a:r>
            <a:endParaRPr lang="en-US" sz="2400" dirty="0"/>
          </a:p>
          <a:p>
            <a:pPr lvl="1"/>
            <a:r>
              <a:rPr lang="en-US" dirty="0"/>
              <a:t>Summative</a:t>
            </a:r>
            <a:endParaRPr lang="en-US" sz="2400" dirty="0"/>
          </a:p>
          <a:p>
            <a:pPr marL="0" indent="0">
              <a:buNone/>
            </a:pPr>
            <a:endParaRPr lang="en-US" dirty="0" smtClean="0"/>
          </a:p>
          <a:p>
            <a:pPr marL="0" indent="0">
              <a:buNone/>
            </a:pPr>
            <a:r>
              <a:rPr lang="en-US" dirty="0" smtClean="0"/>
              <a:t>Each should be aligned to standards</a:t>
            </a:r>
            <a:endParaRPr lang="en-US" dirty="0"/>
          </a:p>
        </p:txBody>
      </p:sp>
    </p:spTree>
    <p:extLst>
      <p:ext uri="{BB962C8B-B14F-4D97-AF65-F5344CB8AC3E}">
        <p14:creationId xmlns:p14="http://schemas.microsoft.com/office/powerpoint/2010/main" val="31620710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104" y="685800"/>
            <a:ext cx="8229600" cy="1066800"/>
          </a:xfrm>
        </p:spPr>
        <p:txBody>
          <a:bodyPr>
            <a:normAutofit/>
          </a:bodyPr>
          <a:lstStyle/>
          <a:p>
            <a:r>
              <a:rPr lang="en-US" b="1" dirty="0" smtClean="0"/>
              <a:t>State Assessments</a:t>
            </a:r>
            <a:endParaRPr lang="en-US" dirty="0"/>
          </a:p>
        </p:txBody>
      </p:sp>
      <p:sp>
        <p:nvSpPr>
          <p:cNvPr id="3" name="Content Placeholder 2"/>
          <p:cNvSpPr>
            <a:spLocks noGrp="1"/>
          </p:cNvSpPr>
          <p:nvPr>
            <p:ph idx="1"/>
          </p:nvPr>
        </p:nvSpPr>
        <p:spPr>
          <a:xfrm>
            <a:off x="457200" y="1600200"/>
            <a:ext cx="8077200" cy="4572000"/>
          </a:xfrm>
        </p:spPr>
        <p:txBody>
          <a:bodyPr>
            <a:normAutofit/>
          </a:bodyPr>
          <a:lstStyle/>
          <a:p>
            <a:pPr marL="0" indent="0">
              <a:buNone/>
            </a:pPr>
            <a:r>
              <a:rPr lang="en-US" sz="2800" dirty="0" smtClean="0"/>
              <a:t>According </a:t>
            </a:r>
            <a:r>
              <a:rPr lang="en-US" sz="2800" dirty="0"/>
              <a:t>to The US Department of Education,   </a:t>
            </a:r>
            <a:r>
              <a:rPr lang="en-US" sz="2800" i="1" dirty="0"/>
              <a:t>The purpose of state assessments required under No Child Left Behind is to provide an independent insight into each child's progress, as well as each school's. This information is essential for parents, schools, districts and states in their efforts to ensure that no child--regardless of race, ethnic group, gender or family income--is trapped in a consistently low-performing school.</a:t>
            </a:r>
            <a:endParaRPr lang="en-US" sz="2800" dirty="0"/>
          </a:p>
          <a:p>
            <a:endParaRPr lang="en-US" dirty="0"/>
          </a:p>
        </p:txBody>
      </p:sp>
    </p:spTree>
    <p:extLst>
      <p:ext uri="{BB962C8B-B14F-4D97-AF65-F5344CB8AC3E}">
        <p14:creationId xmlns:p14="http://schemas.microsoft.com/office/powerpoint/2010/main" val="1360703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066800"/>
          </a:xfrm>
        </p:spPr>
        <p:txBody>
          <a:bodyPr>
            <a:normAutofit/>
          </a:bodyPr>
          <a:lstStyle/>
          <a:p>
            <a:r>
              <a:rPr lang="en-US" b="1" dirty="0" smtClean="0"/>
              <a:t>Benchmark/Interim Assessments</a:t>
            </a:r>
            <a:endParaRPr lang="en-US" dirty="0"/>
          </a:p>
        </p:txBody>
      </p:sp>
      <p:sp>
        <p:nvSpPr>
          <p:cNvPr id="3" name="Content Placeholder 2"/>
          <p:cNvSpPr>
            <a:spLocks noGrp="1"/>
          </p:cNvSpPr>
          <p:nvPr>
            <p:ph idx="1"/>
          </p:nvPr>
        </p:nvSpPr>
        <p:spPr/>
        <p:txBody>
          <a:bodyPr>
            <a:normAutofit/>
          </a:bodyPr>
          <a:lstStyle/>
          <a:p>
            <a:pPr marL="0" indent="0">
              <a:buNone/>
            </a:pPr>
            <a:r>
              <a:rPr lang="en-US" sz="3200" dirty="0" smtClean="0"/>
              <a:t>Benchmark </a:t>
            </a:r>
            <a:r>
              <a:rPr lang="en-US" sz="3200" dirty="0"/>
              <a:t>assessments are assessments that are administered periodically throughout the school year, at specified times during a curriculum sequence, to evaluate students’ knowledge and skills relative to an explicit set of longer-term learning goals (generally a semester or school year).</a:t>
            </a:r>
          </a:p>
          <a:p>
            <a:endParaRPr lang="en-US" dirty="0"/>
          </a:p>
        </p:txBody>
      </p:sp>
    </p:spTree>
    <p:extLst>
      <p:ext uri="{BB962C8B-B14F-4D97-AF65-F5344CB8AC3E}">
        <p14:creationId xmlns:p14="http://schemas.microsoft.com/office/powerpoint/2010/main" val="22508549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72301" y="512763"/>
            <a:ext cx="8041440" cy="935037"/>
          </a:xfrm>
        </p:spPr>
        <p:txBody>
          <a:bodyPr>
            <a:normAutofit/>
          </a:bodyPr>
          <a:lstStyle/>
          <a:p>
            <a:r>
              <a:rPr lang="en-US" b="1" dirty="0" smtClean="0"/>
              <a:t>Universal Screener</a:t>
            </a:r>
            <a:endParaRPr lang="en-US" dirty="0"/>
          </a:p>
        </p:txBody>
      </p:sp>
      <p:sp>
        <p:nvSpPr>
          <p:cNvPr id="5" name="Content Placeholder 4"/>
          <p:cNvSpPr>
            <a:spLocks noGrp="1"/>
          </p:cNvSpPr>
          <p:nvPr>
            <p:ph sz="quarter" idx="4294967295"/>
          </p:nvPr>
        </p:nvSpPr>
        <p:spPr>
          <a:xfrm>
            <a:off x="228600" y="1447800"/>
            <a:ext cx="4249320" cy="5181600"/>
          </a:xfrm>
          <a:prstGeom prst="rect">
            <a:avLst/>
          </a:prstGeom>
        </p:spPr>
        <p:txBody>
          <a:bodyPr>
            <a:noAutofit/>
          </a:bodyPr>
          <a:lstStyle/>
          <a:p>
            <a:r>
              <a:rPr lang="en-US" sz="2000" dirty="0" smtClean="0"/>
              <a:t>In </a:t>
            </a:r>
            <a:r>
              <a:rPr lang="en-US" sz="2000" dirty="0"/>
              <a:t>the context of an RTI prevention model, universal screening is the first step in identifying the students who are at risk for learning difficulties. </a:t>
            </a:r>
            <a:endParaRPr lang="en-US" sz="2000" dirty="0" smtClean="0"/>
          </a:p>
          <a:p>
            <a:r>
              <a:rPr lang="en-US" sz="2000" dirty="0" smtClean="0"/>
              <a:t>Universal </a:t>
            </a:r>
            <a:r>
              <a:rPr lang="en-US" sz="2000" dirty="0"/>
              <a:t>screening is typically conducted three times per school year, in the fall, winter, and spring. </a:t>
            </a:r>
            <a:endParaRPr lang="en-US" sz="2000" dirty="0" smtClean="0"/>
          </a:p>
          <a:p>
            <a:r>
              <a:rPr lang="en-US" sz="2000" dirty="0" smtClean="0"/>
              <a:t>Universal </a:t>
            </a:r>
            <a:r>
              <a:rPr lang="en-US" sz="2000" dirty="0"/>
              <a:t>screening measures consist of brief assessments focused on target skills (e.g., phonological awareness) that are highly predictive of future outcomes </a:t>
            </a:r>
            <a:r>
              <a:rPr lang="en-US" sz="2000" dirty="0" smtClean="0"/>
              <a:t>.</a:t>
            </a:r>
            <a:endParaRPr lang="en-US" sz="2000" dirty="0"/>
          </a:p>
          <a:p>
            <a:endParaRPr lang="en-US" sz="2000" dirty="0"/>
          </a:p>
        </p:txBody>
      </p:sp>
      <p:sp>
        <p:nvSpPr>
          <p:cNvPr id="6" name="Content Placeholder 5"/>
          <p:cNvSpPr>
            <a:spLocks noGrp="1"/>
          </p:cNvSpPr>
          <p:nvPr>
            <p:ph sz="quarter" idx="4294967295"/>
          </p:nvPr>
        </p:nvSpPr>
        <p:spPr>
          <a:xfrm>
            <a:off x="4554120" y="1524000"/>
            <a:ext cx="4361280" cy="4525963"/>
          </a:xfrm>
          <a:prstGeom prst="rect">
            <a:avLst/>
          </a:prstGeom>
        </p:spPr>
        <p:txBody>
          <a:bodyPr>
            <a:noAutofit/>
          </a:bodyPr>
          <a:lstStyle/>
          <a:p>
            <a:pPr lvl="0"/>
            <a:r>
              <a:rPr lang="en-US" sz="2000" dirty="0" smtClean="0"/>
              <a:t>Assists in identifying grade-wide deficits in curriculum and instruction.</a:t>
            </a:r>
          </a:p>
          <a:p>
            <a:pPr lvl="0"/>
            <a:r>
              <a:rPr lang="en-US" sz="2000" spc="-150" dirty="0" smtClean="0"/>
              <a:t>Provides</a:t>
            </a:r>
            <a:r>
              <a:rPr lang="en-US" sz="2000" dirty="0" smtClean="0"/>
              <a:t> a baseline for grade-wide goal setting.</a:t>
            </a:r>
          </a:p>
          <a:p>
            <a:pPr lvl="0"/>
            <a:r>
              <a:rPr lang="en-US" sz="2000" dirty="0" smtClean="0"/>
              <a:t>Identifies students at risk of academic or behavioral difficulties.</a:t>
            </a:r>
          </a:p>
          <a:p>
            <a:pPr lvl="0"/>
            <a:r>
              <a:rPr lang="en-US" sz="2000" dirty="0" smtClean="0"/>
              <a:t>Can generate local norms and benchmarks.</a:t>
            </a:r>
          </a:p>
          <a:p>
            <a:pPr lvl="0"/>
            <a:r>
              <a:rPr lang="en-US" sz="2000" dirty="0" smtClean="0"/>
              <a:t>Screening data, while brief, is authentic, timely, and your first indicator of difficulty with your school, class, or student</a:t>
            </a:r>
          </a:p>
          <a:p>
            <a:endParaRPr lang="en-US" sz="2000" dirty="0"/>
          </a:p>
        </p:txBody>
      </p:sp>
    </p:spTree>
    <p:extLst>
      <p:ext uri="{BB962C8B-B14F-4D97-AF65-F5344CB8AC3E}">
        <p14:creationId xmlns:p14="http://schemas.microsoft.com/office/powerpoint/2010/main" val="19391849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85800"/>
            <a:ext cx="8229600" cy="1066800"/>
          </a:xfrm>
        </p:spPr>
        <p:txBody>
          <a:bodyPr>
            <a:normAutofit/>
          </a:bodyPr>
          <a:lstStyle/>
          <a:p>
            <a:r>
              <a:rPr lang="en-US" b="1" dirty="0" smtClean="0"/>
              <a:t>Progress Monitor</a:t>
            </a:r>
            <a:endParaRPr lang="en-US" dirty="0"/>
          </a:p>
        </p:txBody>
      </p:sp>
      <p:sp>
        <p:nvSpPr>
          <p:cNvPr id="6" name="Content Placeholder 5"/>
          <p:cNvSpPr>
            <a:spLocks noGrp="1"/>
          </p:cNvSpPr>
          <p:nvPr>
            <p:ph idx="1"/>
          </p:nvPr>
        </p:nvSpPr>
        <p:spPr>
          <a:xfrm>
            <a:off x="451945" y="1779086"/>
            <a:ext cx="8229600" cy="4325112"/>
          </a:xfrm>
        </p:spPr>
        <p:txBody>
          <a:bodyPr>
            <a:normAutofit/>
          </a:bodyPr>
          <a:lstStyle/>
          <a:p>
            <a:pPr lvl="0"/>
            <a:r>
              <a:rPr lang="en-US" sz="3200" dirty="0" smtClean="0"/>
              <a:t>Provide </a:t>
            </a:r>
            <a:r>
              <a:rPr lang="en-US" sz="3200" dirty="0"/>
              <a:t>on-going indication of instructional effectiveness </a:t>
            </a:r>
          </a:p>
          <a:p>
            <a:pPr lvl="0"/>
            <a:r>
              <a:rPr lang="en-US" sz="3200" dirty="0" smtClean="0"/>
              <a:t>Inform </a:t>
            </a:r>
            <a:r>
              <a:rPr lang="en-US" sz="3200" dirty="0"/>
              <a:t>decisions regarding changes in instructional programs/interventions</a:t>
            </a:r>
          </a:p>
          <a:p>
            <a:pPr lvl="0"/>
            <a:r>
              <a:rPr lang="en-US" sz="3200" dirty="0"/>
              <a:t>Provide data for level of responsiveness to </a:t>
            </a:r>
            <a:r>
              <a:rPr lang="en-US" sz="3200" dirty="0" smtClean="0"/>
              <a:t>intervention</a:t>
            </a:r>
          </a:p>
          <a:p>
            <a:pPr lvl="0"/>
            <a:r>
              <a:rPr lang="en-US" sz="3200" dirty="0" smtClean="0"/>
              <a:t>A General Outcome Measure (GOM), application of skills learned</a:t>
            </a:r>
          </a:p>
          <a:p>
            <a:pPr lvl="1"/>
            <a:endParaRPr lang="en-US" sz="3000" dirty="0"/>
          </a:p>
          <a:p>
            <a:endParaRPr lang="en-US" sz="3200" dirty="0"/>
          </a:p>
        </p:txBody>
      </p:sp>
    </p:spTree>
    <p:extLst>
      <p:ext uri="{BB962C8B-B14F-4D97-AF65-F5344CB8AC3E}">
        <p14:creationId xmlns:p14="http://schemas.microsoft.com/office/powerpoint/2010/main" val="3427165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609600"/>
            <a:ext cx="8229600" cy="1066800"/>
          </a:xfrm>
        </p:spPr>
        <p:txBody>
          <a:bodyPr>
            <a:normAutofit/>
          </a:bodyPr>
          <a:lstStyle/>
          <a:p>
            <a:r>
              <a:rPr lang="en-US" b="1" dirty="0" smtClean="0"/>
              <a:t>Summative Assessment </a:t>
            </a:r>
            <a:endParaRPr lang="en-US" b="1" dirty="0"/>
          </a:p>
        </p:txBody>
      </p:sp>
      <p:sp>
        <p:nvSpPr>
          <p:cNvPr id="3" name="Content Placeholder 2"/>
          <p:cNvSpPr>
            <a:spLocks noGrp="1"/>
          </p:cNvSpPr>
          <p:nvPr>
            <p:ph idx="1"/>
          </p:nvPr>
        </p:nvSpPr>
        <p:spPr>
          <a:xfrm>
            <a:off x="838200" y="1600200"/>
            <a:ext cx="7467600" cy="4389525"/>
          </a:xfrm>
        </p:spPr>
        <p:txBody>
          <a:bodyPr>
            <a:normAutofit/>
          </a:bodyPr>
          <a:lstStyle/>
          <a:p>
            <a:pPr marL="0" indent="0">
              <a:buNone/>
            </a:pPr>
            <a:r>
              <a:rPr lang="en-US" sz="2800" dirty="0" smtClean="0"/>
              <a:t>Summative </a:t>
            </a:r>
            <a:r>
              <a:rPr lang="en-US" sz="2800" dirty="0"/>
              <a:t>assessments are a measure of achievement to provide evidence of student competence or program effectiveness. Summative assessments are found at the classroom, district and state level and can be graded and used in accountability systems. The information gathered from summative assessments is evaluative and is used to categorize students so performance among students can be compared. </a:t>
            </a:r>
          </a:p>
          <a:p>
            <a:endParaRPr lang="en-US" dirty="0"/>
          </a:p>
        </p:txBody>
      </p:sp>
    </p:spTree>
    <p:extLst>
      <p:ext uri="{BB962C8B-B14F-4D97-AF65-F5344CB8AC3E}">
        <p14:creationId xmlns:p14="http://schemas.microsoft.com/office/powerpoint/2010/main" val="594736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457200"/>
            <a:ext cx="8041440" cy="1087437"/>
          </a:xfrm>
        </p:spPr>
        <p:txBody>
          <a:bodyPr>
            <a:normAutofit/>
          </a:bodyPr>
          <a:lstStyle/>
          <a:p>
            <a:r>
              <a:rPr lang="en-US" b="1" dirty="0" smtClean="0"/>
              <a:t>Formative Assessment</a:t>
            </a:r>
            <a:endParaRPr lang="en-US" dirty="0"/>
          </a:p>
        </p:txBody>
      </p:sp>
      <p:sp>
        <p:nvSpPr>
          <p:cNvPr id="3" name="Content Placeholder 2"/>
          <p:cNvSpPr>
            <a:spLocks noGrp="1"/>
          </p:cNvSpPr>
          <p:nvPr>
            <p:ph idx="1"/>
          </p:nvPr>
        </p:nvSpPr>
        <p:spPr>
          <a:xfrm>
            <a:off x="650040" y="1550900"/>
            <a:ext cx="7467600" cy="4618125"/>
          </a:xfrm>
        </p:spPr>
        <p:txBody>
          <a:bodyPr>
            <a:normAutofit fontScale="92500" lnSpcReduction="20000"/>
          </a:bodyPr>
          <a:lstStyle/>
          <a:p>
            <a:r>
              <a:rPr lang="en-US" sz="2800" dirty="0" smtClean="0"/>
              <a:t>A </a:t>
            </a:r>
            <a:r>
              <a:rPr lang="en-US" sz="2800" dirty="0"/>
              <a:t>process used by teachers and students during instruction that provides feedback to adjust ongoing teaching and learning to help students improve their achievement of intended instructional outcomes. </a:t>
            </a:r>
            <a:endParaRPr lang="en-US" sz="2800" dirty="0" smtClean="0"/>
          </a:p>
          <a:p>
            <a:r>
              <a:rPr lang="en-US" sz="2800" dirty="0" smtClean="0"/>
              <a:t>Formative </a:t>
            </a:r>
            <a:r>
              <a:rPr lang="en-US" sz="2800" dirty="0"/>
              <a:t>assessment is found at the classroom level and happens minute-to-minute or in short cycles. </a:t>
            </a:r>
            <a:endParaRPr lang="en-US" sz="2800" dirty="0" smtClean="0"/>
          </a:p>
          <a:p>
            <a:r>
              <a:rPr lang="en-US" sz="2800" dirty="0" smtClean="0"/>
              <a:t>Formative </a:t>
            </a:r>
            <a:r>
              <a:rPr lang="en-US" sz="2800" dirty="0"/>
              <a:t>assessment is not graded or used in accountability systems. </a:t>
            </a:r>
            <a:endParaRPr lang="en-US" sz="2800" dirty="0" smtClean="0"/>
          </a:p>
          <a:p>
            <a:r>
              <a:rPr lang="en-US" sz="2800" dirty="0" smtClean="0"/>
              <a:t>The </a:t>
            </a:r>
            <a:r>
              <a:rPr lang="en-US" sz="2800" dirty="0"/>
              <a:t>feedback involved in formative assessment is descriptive in nature so that students know what they need to do next to improve learning</a:t>
            </a:r>
            <a:r>
              <a:rPr lang="en-US" sz="2800" dirty="0" smtClean="0"/>
              <a:t>.</a:t>
            </a:r>
            <a:endParaRPr lang="en-US" sz="2800" dirty="0"/>
          </a:p>
          <a:p>
            <a:endParaRPr lang="en-US" dirty="0"/>
          </a:p>
        </p:txBody>
      </p:sp>
    </p:spTree>
    <p:extLst>
      <p:ext uri="{BB962C8B-B14F-4D97-AF65-F5344CB8AC3E}">
        <p14:creationId xmlns:p14="http://schemas.microsoft.com/office/powerpoint/2010/main" val="28295427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17225693"/>
              </p:ext>
            </p:extLst>
          </p:nvPr>
        </p:nvGraphicFramePr>
        <p:xfrm>
          <a:off x="1" y="25665"/>
          <a:ext cx="9077424" cy="6832336"/>
        </p:xfrm>
        <a:graphic>
          <a:graphicData uri="http://schemas.openxmlformats.org/drawingml/2006/table">
            <a:tbl>
              <a:tblPr firstRow="1" firstCol="1" bandRow="1">
                <a:tableStyleId>{5C22544A-7EE6-4342-B048-85BDC9FD1C3A}</a:tableStyleId>
              </a:tblPr>
              <a:tblGrid>
                <a:gridCol w="1880908"/>
                <a:gridCol w="2453357"/>
                <a:gridCol w="2417271"/>
                <a:gridCol w="2325888"/>
              </a:tblGrid>
              <a:tr h="721880">
                <a:tc gridSpan="4">
                  <a:txBody>
                    <a:bodyPr/>
                    <a:lstStyle/>
                    <a:p>
                      <a:pPr marL="0" marR="0" algn="ctr">
                        <a:lnSpc>
                          <a:spcPct val="115000"/>
                        </a:lnSpc>
                        <a:spcBef>
                          <a:spcPts val="0"/>
                        </a:spcBef>
                        <a:spcAft>
                          <a:spcPts val="0"/>
                        </a:spcAft>
                      </a:pPr>
                      <a:r>
                        <a:rPr lang="en-US" sz="3200" dirty="0" smtClean="0">
                          <a:latin typeface="Century Gothic" pitchFamily="34" charset="0"/>
                        </a:rPr>
                        <a:t>District Assessment Framework</a:t>
                      </a:r>
                      <a:endParaRPr lang="en-US" sz="3200" dirty="0">
                        <a:effectLst/>
                        <a:latin typeface="Century Gothic" pitchFamily="34" charset="0"/>
                        <a:ea typeface="Times New Roman"/>
                        <a:cs typeface="Times New Roman"/>
                      </a:endParaRPr>
                    </a:p>
                  </a:txBody>
                  <a:tcPr marL="39888" marR="39888" marT="0" marB="0"/>
                </a:tc>
                <a:tc hMerge="1">
                  <a:txBody>
                    <a:bodyPr/>
                    <a:lstStyle/>
                    <a:p>
                      <a:pPr marL="0" marR="0" algn="ctr">
                        <a:lnSpc>
                          <a:spcPct val="115000"/>
                        </a:lnSpc>
                        <a:spcBef>
                          <a:spcPts val="0"/>
                        </a:spcBef>
                        <a:spcAft>
                          <a:spcPts val="0"/>
                        </a:spcAft>
                      </a:pPr>
                      <a:endParaRPr lang="en-US" sz="1600" dirty="0">
                        <a:effectLst/>
                        <a:latin typeface="Century Gothic" pitchFamily="34" charset="0"/>
                        <a:ea typeface="Times New Roman"/>
                        <a:cs typeface="Times New Roman"/>
                      </a:endParaRPr>
                    </a:p>
                  </a:txBody>
                  <a:tcPr marL="39888" marR="39888" marT="0" marB="0"/>
                </a:tc>
                <a:tc hMerge="1">
                  <a:txBody>
                    <a:bodyPr/>
                    <a:lstStyle/>
                    <a:p>
                      <a:pPr marL="0" marR="0" algn="ctr">
                        <a:lnSpc>
                          <a:spcPct val="115000"/>
                        </a:lnSpc>
                        <a:spcBef>
                          <a:spcPts val="0"/>
                        </a:spcBef>
                        <a:spcAft>
                          <a:spcPts val="0"/>
                        </a:spcAft>
                      </a:pPr>
                      <a:endParaRPr lang="en-US" sz="1600" dirty="0">
                        <a:effectLst/>
                        <a:latin typeface="Century Gothic" pitchFamily="34" charset="0"/>
                        <a:ea typeface="Times New Roman"/>
                        <a:cs typeface="Times New Roman"/>
                      </a:endParaRPr>
                    </a:p>
                  </a:txBody>
                  <a:tcPr marL="39888" marR="39888" marT="0" marB="0"/>
                </a:tc>
                <a:tc hMerge="1">
                  <a:txBody>
                    <a:bodyPr/>
                    <a:lstStyle/>
                    <a:p>
                      <a:pPr marL="0" marR="0" algn="ctr">
                        <a:lnSpc>
                          <a:spcPct val="115000"/>
                        </a:lnSpc>
                        <a:spcBef>
                          <a:spcPts val="0"/>
                        </a:spcBef>
                        <a:spcAft>
                          <a:spcPts val="0"/>
                        </a:spcAft>
                      </a:pPr>
                      <a:endParaRPr lang="en-US" sz="1600" dirty="0">
                        <a:effectLst/>
                        <a:latin typeface="Century Gothic" pitchFamily="34" charset="0"/>
                        <a:ea typeface="Times New Roman"/>
                        <a:cs typeface="Times New Roman"/>
                      </a:endParaRPr>
                    </a:p>
                  </a:txBody>
                  <a:tcPr marL="39888" marR="39888" marT="0" marB="0"/>
                </a:tc>
              </a:tr>
              <a:tr h="566667">
                <a:tc>
                  <a:txBody>
                    <a:bodyPr/>
                    <a:lstStyle/>
                    <a:p>
                      <a:pPr marL="0" marR="0" algn="ctr">
                        <a:lnSpc>
                          <a:spcPct val="115000"/>
                        </a:lnSpc>
                        <a:spcBef>
                          <a:spcPts val="0"/>
                        </a:spcBef>
                        <a:spcAft>
                          <a:spcPts val="0"/>
                        </a:spcAft>
                      </a:pPr>
                      <a:r>
                        <a:rPr lang="en-US" sz="1600" dirty="0">
                          <a:effectLst/>
                          <a:latin typeface="Century Gothic" pitchFamily="34" charset="0"/>
                        </a:rPr>
                        <a:t>Level Of Assessment</a:t>
                      </a:r>
                      <a:endParaRPr lang="en-US" sz="1600" dirty="0">
                        <a:effectLst/>
                        <a:latin typeface="Century Gothic" pitchFamily="34" charset="0"/>
                        <a:ea typeface="Times New Roman"/>
                        <a:cs typeface="Times New Roman"/>
                      </a:endParaRPr>
                    </a:p>
                  </a:txBody>
                  <a:tcPr marL="39888" marR="39888" marT="0" marB="0"/>
                </a:tc>
                <a:tc>
                  <a:txBody>
                    <a:bodyPr/>
                    <a:lstStyle/>
                    <a:p>
                      <a:pPr marL="0" marR="0" algn="ctr">
                        <a:lnSpc>
                          <a:spcPct val="115000"/>
                        </a:lnSpc>
                        <a:spcBef>
                          <a:spcPts val="0"/>
                        </a:spcBef>
                        <a:spcAft>
                          <a:spcPts val="0"/>
                        </a:spcAft>
                      </a:pPr>
                      <a:r>
                        <a:rPr lang="en-US" sz="1400" dirty="0">
                          <a:effectLst/>
                          <a:latin typeface="Century Gothic" pitchFamily="34" charset="0"/>
                        </a:rPr>
                        <a:t>Elementary</a:t>
                      </a:r>
                      <a:endParaRPr lang="en-US" sz="1400" dirty="0">
                        <a:effectLst/>
                        <a:latin typeface="Century Gothic" pitchFamily="34" charset="0"/>
                        <a:ea typeface="Times New Roman"/>
                        <a:cs typeface="Times New Roman"/>
                      </a:endParaRPr>
                    </a:p>
                  </a:txBody>
                  <a:tcPr marL="39888" marR="39888" marT="0" marB="0"/>
                </a:tc>
                <a:tc>
                  <a:txBody>
                    <a:bodyPr/>
                    <a:lstStyle/>
                    <a:p>
                      <a:pPr marL="0" marR="0" algn="ctr">
                        <a:lnSpc>
                          <a:spcPct val="115000"/>
                        </a:lnSpc>
                        <a:spcBef>
                          <a:spcPts val="0"/>
                        </a:spcBef>
                        <a:spcAft>
                          <a:spcPts val="0"/>
                        </a:spcAft>
                      </a:pPr>
                      <a:r>
                        <a:rPr lang="en-US" sz="1400" dirty="0">
                          <a:effectLst/>
                          <a:latin typeface="Century Gothic" pitchFamily="34" charset="0"/>
                        </a:rPr>
                        <a:t>Middle School</a:t>
                      </a:r>
                      <a:endParaRPr lang="en-US" sz="1400" dirty="0">
                        <a:effectLst/>
                        <a:latin typeface="Century Gothic" pitchFamily="34" charset="0"/>
                        <a:ea typeface="Times New Roman"/>
                        <a:cs typeface="Times New Roman"/>
                      </a:endParaRPr>
                    </a:p>
                  </a:txBody>
                  <a:tcPr marL="39888" marR="39888" marT="0" marB="0"/>
                </a:tc>
                <a:tc>
                  <a:txBody>
                    <a:bodyPr/>
                    <a:lstStyle/>
                    <a:p>
                      <a:pPr marL="0" marR="0" algn="ctr">
                        <a:lnSpc>
                          <a:spcPct val="115000"/>
                        </a:lnSpc>
                        <a:spcBef>
                          <a:spcPts val="0"/>
                        </a:spcBef>
                        <a:spcAft>
                          <a:spcPts val="0"/>
                        </a:spcAft>
                      </a:pPr>
                      <a:r>
                        <a:rPr lang="en-US" sz="1400" dirty="0">
                          <a:effectLst/>
                          <a:latin typeface="Century Gothic" pitchFamily="34" charset="0"/>
                        </a:rPr>
                        <a:t>High School</a:t>
                      </a:r>
                      <a:endParaRPr lang="en-US" sz="1400" dirty="0">
                        <a:effectLst/>
                        <a:latin typeface="Century Gothic" pitchFamily="34" charset="0"/>
                        <a:ea typeface="Times New Roman"/>
                        <a:cs typeface="Times New Roman"/>
                      </a:endParaRPr>
                    </a:p>
                  </a:txBody>
                  <a:tcPr marL="39888" marR="39888" marT="0" marB="0"/>
                </a:tc>
              </a:tr>
              <a:tr h="364755">
                <a:tc>
                  <a:txBody>
                    <a:bodyPr/>
                    <a:lstStyle/>
                    <a:p>
                      <a:pPr marL="0" marR="0">
                        <a:lnSpc>
                          <a:spcPct val="115000"/>
                        </a:lnSpc>
                        <a:spcBef>
                          <a:spcPts val="0"/>
                        </a:spcBef>
                        <a:spcAft>
                          <a:spcPts val="0"/>
                        </a:spcAft>
                      </a:pPr>
                      <a:r>
                        <a:rPr lang="en-US" sz="1400" dirty="0">
                          <a:effectLst/>
                          <a:latin typeface="Century Gothic" pitchFamily="34" charset="0"/>
                        </a:rPr>
                        <a:t>Statewide</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smtClean="0">
                          <a:effectLst/>
                          <a:latin typeface="Century Gothic" pitchFamily="34" charset="0"/>
                        </a:rPr>
                        <a:t>PARCC</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smtClean="0">
                          <a:effectLst/>
                          <a:latin typeface="Century Gothic" pitchFamily="34" charset="0"/>
                        </a:rPr>
                        <a:t>PARCC</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smtClean="0">
                          <a:effectLst/>
                          <a:latin typeface="Century Gothic" pitchFamily="34" charset="0"/>
                        </a:rPr>
                        <a:t>PARCC/PSAE</a:t>
                      </a:r>
                      <a:endParaRPr lang="en-US" sz="1400" dirty="0">
                        <a:effectLst/>
                        <a:latin typeface="Century Gothic" pitchFamily="34" charset="0"/>
                        <a:ea typeface="Times New Roman"/>
                        <a:cs typeface="Times New Roman"/>
                      </a:endParaRPr>
                    </a:p>
                  </a:txBody>
                  <a:tcPr marL="39888" marR="39888" marT="0" marB="0"/>
                </a:tc>
              </a:tr>
              <a:tr h="291803">
                <a:tc>
                  <a:txBody>
                    <a:bodyPr/>
                    <a:lstStyle/>
                    <a:p>
                      <a:pPr marL="0" marR="0">
                        <a:lnSpc>
                          <a:spcPct val="115000"/>
                        </a:lnSpc>
                        <a:spcBef>
                          <a:spcPts val="0"/>
                        </a:spcBef>
                        <a:spcAft>
                          <a:spcPts val="0"/>
                        </a:spcAft>
                      </a:pPr>
                      <a:r>
                        <a:rPr lang="en-US" sz="1400" dirty="0">
                          <a:effectLst/>
                          <a:latin typeface="Century Gothic" pitchFamily="34" charset="0"/>
                        </a:rPr>
                        <a:t>Interim/Benchmark</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smtClean="0">
                          <a:effectLst/>
                          <a:latin typeface="Century Gothic" pitchFamily="34" charset="0"/>
                        </a:rPr>
                        <a:t>STAR</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smtClean="0">
                          <a:effectLst/>
                          <a:latin typeface="Century Gothic" pitchFamily="34" charset="0"/>
                        </a:rPr>
                        <a:t>STAR</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smtClean="0">
                          <a:effectLst/>
                          <a:latin typeface="Century Gothic" pitchFamily="34" charset="0"/>
                        </a:rPr>
                        <a:t>ACT </a:t>
                      </a:r>
                      <a:r>
                        <a:rPr lang="en-US" sz="1400" dirty="0" smtClean="0">
                          <a:effectLst/>
                          <a:latin typeface="Century Gothic" pitchFamily="34" charset="0"/>
                        </a:rPr>
                        <a:t>Aspire</a:t>
                      </a:r>
                      <a:endParaRPr lang="en-US" sz="1400" dirty="0">
                        <a:effectLst/>
                        <a:latin typeface="Century Gothic" pitchFamily="34" charset="0"/>
                        <a:ea typeface="Times New Roman"/>
                        <a:cs typeface="Times New Roman"/>
                      </a:endParaRPr>
                    </a:p>
                  </a:txBody>
                  <a:tcPr marL="39888" marR="39888" marT="0" marB="0"/>
                </a:tc>
              </a:tr>
              <a:tr h="1227250">
                <a:tc>
                  <a:txBody>
                    <a:bodyPr/>
                    <a:lstStyle/>
                    <a:p>
                      <a:pPr marL="0" marR="0">
                        <a:lnSpc>
                          <a:spcPct val="115000"/>
                        </a:lnSpc>
                        <a:spcBef>
                          <a:spcPts val="0"/>
                        </a:spcBef>
                        <a:spcAft>
                          <a:spcPts val="0"/>
                        </a:spcAft>
                      </a:pPr>
                      <a:r>
                        <a:rPr lang="en-US" sz="1400" dirty="0">
                          <a:effectLst/>
                          <a:latin typeface="Century Gothic" pitchFamily="34" charset="0"/>
                        </a:rPr>
                        <a:t>Classroom (Summative)</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smtClean="0">
                          <a:effectLst/>
                          <a:latin typeface="Century Gothic" pitchFamily="34" charset="0"/>
                          <a:ea typeface="Times New Roman"/>
                          <a:cs typeface="Times New Roman"/>
                        </a:rPr>
                        <a:t>Writing</a:t>
                      </a:r>
                      <a:r>
                        <a:rPr lang="en-US" sz="1400" baseline="0" dirty="0" smtClean="0">
                          <a:effectLst/>
                          <a:latin typeface="Century Gothic" pitchFamily="34" charset="0"/>
                          <a:ea typeface="Times New Roman"/>
                          <a:cs typeface="Times New Roman"/>
                        </a:rPr>
                        <a:t> Benchmarks</a:t>
                      </a:r>
                    </a:p>
                    <a:p>
                      <a:pPr marL="0" marR="0">
                        <a:lnSpc>
                          <a:spcPct val="115000"/>
                        </a:lnSpc>
                        <a:spcBef>
                          <a:spcPts val="0"/>
                        </a:spcBef>
                        <a:spcAft>
                          <a:spcPts val="0"/>
                        </a:spcAft>
                      </a:pPr>
                      <a:r>
                        <a:rPr lang="en-US" sz="1400" baseline="0" dirty="0" smtClean="0">
                          <a:effectLst/>
                          <a:latin typeface="Century Gothic" pitchFamily="34" charset="0"/>
                          <a:ea typeface="Times New Roman"/>
                          <a:cs typeface="Times New Roman"/>
                        </a:rPr>
                        <a:t>*Common </a:t>
                      </a:r>
                      <a:r>
                        <a:rPr lang="en-US" sz="1400" baseline="0" dirty="0" smtClean="0">
                          <a:effectLst/>
                          <a:latin typeface="Century Gothic" pitchFamily="34" charset="0"/>
                          <a:ea typeface="Times New Roman"/>
                          <a:cs typeface="Times New Roman"/>
                        </a:rPr>
                        <a:t>Assessments</a:t>
                      </a:r>
                    </a:p>
                    <a:p>
                      <a:pPr marL="0" marR="0">
                        <a:lnSpc>
                          <a:spcPct val="115000"/>
                        </a:lnSpc>
                        <a:spcBef>
                          <a:spcPts val="0"/>
                        </a:spcBef>
                        <a:spcAft>
                          <a:spcPts val="0"/>
                        </a:spcAft>
                      </a:pPr>
                      <a:r>
                        <a:rPr lang="en-US" sz="1400" baseline="0" dirty="0" smtClean="0">
                          <a:effectLst/>
                          <a:latin typeface="Century Gothic" pitchFamily="34" charset="0"/>
                          <a:ea typeface="Times New Roman"/>
                          <a:cs typeface="Times New Roman"/>
                        </a:rPr>
                        <a:t>Teacher Developed/From textbooks</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a:effectLst/>
                          <a:latin typeface="Century Gothic" pitchFamily="34" charset="0"/>
                        </a:rPr>
                        <a:t>Chapter/Unit </a:t>
                      </a:r>
                      <a:r>
                        <a:rPr lang="en-US" sz="1400" dirty="0" smtClean="0">
                          <a:effectLst/>
                          <a:latin typeface="Century Gothic" pitchFamily="34" charset="0"/>
                        </a:rPr>
                        <a:t>assessments</a:t>
                      </a:r>
                    </a:p>
                    <a:p>
                      <a:pPr marL="0" marR="0">
                        <a:lnSpc>
                          <a:spcPct val="115000"/>
                        </a:lnSpc>
                        <a:spcBef>
                          <a:spcPts val="0"/>
                        </a:spcBef>
                        <a:spcAft>
                          <a:spcPts val="0"/>
                        </a:spcAft>
                      </a:pPr>
                      <a:r>
                        <a:rPr lang="en-US" sz="1400" dirty="0" smtClean="0">
                          <a:effectLst/>
                          <a:latin typeface="Century Gothic" pitchFamily="34" charset="0"/>
                          <a:ea typeface="Times New Roman"/>
                          <a:cs typeface="Times New Roman"/>
                        </a:rPr>
                        <a:t>*Common </a:t>
                      </a:r>
                      <a:r>
                        <a:rPr lang="en-US" sz="1400" dirty="0" smtClean="0">
                          <a:effectLst/>
                          <a:latin typeface="Century Gothic" pitchFamily="34" charset="0"/>
                          <a:ea typeface="Times New Roman"/>
                          <a:cs typeface="Times New Roman"/>
                        </a:rPr>
                        <a:t>Assessments</a:t>
                      </a:r>
                    </a:p>
                    <a:p>
                      <a:pPr marL="0" marR="0">
                        <a:lnSpc>
                          <a:spcPct val="115000"/>
                        </a:lnSpc>
                        <a:spcBef>
                          <a:spcPts val="0"/>
                        </a:spcBef>
                        <a:spcAft>
                          <a:spcPts val="0"/>
                        </a:spcAft>
                      </a:pPr>
                      <a:r>
                        <a:rPr lang="en-US" sz="1400" dirty="0" smtClean="0">
                          <a:effectLst/>
                          <a:latin typeface="Century Gothic" pitchFamily="34" charset="0"/>
                          <a:ea typeface="Times New Roman"/>
                          <a:cs typeface="Times New Roman"/>
                        </a:rPr>
                        <a:t>Teacher Developed/from textbooks</a:t>
                      </a:r>
                    </a:p>
                    <a:p>
                      <a:pPr marL="0" marR="0">
                        <a:lnSpc>
                          <a:spcPct val="115000"/>
                        </a:lnSpc>
                        <a:spcBef>
                          <a:spcPts val="0"/>
                        </a:spcBef>
                        <a:spcAft>
                          <a:spcPts val="0"/>
                        </a:spcAft>
                      </a:pP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a:effectLst/>
                          <a:latin typeface="Century Gothic" pitchFamily="34" charset="0"/>
                        </a:rPr>
                        <a:t>Chapter/Unit Assessments</a:t>
                      </a:r>
                    </a:p>
                    <a:p>
                      <a:pPr marL="0" marR="0">
                        <a:lnSpc>
                          <a:spcPct val="115000"/>
                        </a:lnSpc>
                        <a:spcBef>
                          <a:spcPts val="0"/>
                        </a:spcBef>
                        <a:spcAft>
                          <a:spcPts val="0"/>
                        </a:spcAft>
                      </a:pPr>
                      <a:r>
                        <a:rPr lang="en-US" sz="1400" dirty="0">
                          <a:effectLst/>
                          <a:latin typeface="Century Gothic" pitchFamily="34" charset="0"/>
                        </a:rPr>
                        <a:t>Common </a:t>
                      </a:r>
                      <a:r>
                        <a:rPr lang="en-US" sz="1400" dirty="0" smtClean="0">
                          <a:effectLst/>
                          <a:latin typeface="Century Gothic" pitchFamily="34" charset="0"/>
                        </a:rPr>
                        <a:t>Finals</a:t>
                      </a:r>
                    </a:p>
                    <a:p>
                      <a:pPr marL="0" marR="0">
                        <a:lnSpc>
                          <a:spcPct val="115000"/>
                        </a:lnSpc>
                        <a:spcBef>
                          <a:spcPts val="0"/>
                        </a:spcBef>
                        <a:spcAft>
                          <a:spcPts val="0"/>
                        </a:spcAft>
                      </a:pPr>
                      <a:r>
                        <a:rPr lang="en-US" sz="1400" dirty="0" smtClean="0">
                          <a:effectLst/>
                          <a:latin typeface="Century Gothic" pitchFamily="34" charset="0"/>
                          <a:ea typeface="Times New Roman"/>
                          <a:cs typeface="Times New Roman"/>
                        </a:rPr>
                        <a:t>*Common</a:t>
                      </a:r>
                      <a:r>
                        <a:rPr lang="en-US" sz="1400" baseline="0" dirty="0" smtClean="0">
                          <a:effectLst/>
                          <a:latin typeface="Century Gothic" pitchFamily="34" charset="0"/>
                          <a:ea typeface="Times New Roman"/>
                          <a:cs typeface="Times New Roman"/>
                        </a:rPr>
                        <a:t> </a:t>
                      </a:r>
                      <a:r>
                        <a:rPr lang="en-US" sz="1400" baseline="0" dirty="0" smtClean="0">
                          <a:effectLst/>
                          <a:latin typeface="Century Gothic" pitchFamily="34" charset="0"/>
                          <a:ea typeface="Times New Roman"/>
                          <a:cs typeface="Times New Roman"/>
                        </a:rPr>
                        <a:t>Assessments</a:t>
                      </a:r>
                    </a:p>
                    <a:p>
                      <a:pPr marL="0" marR="0">
                        <a:lnSpc>
                          <a:spcPct val="115000"/>
                        </a:lnSpc>
                        <a:spcBef>
                          <a:spcPts val="0"/>
                        </a:spcBef>
                        <a:spcAft>
                          <a:spcPts val="0"/>
                        </a:spcAft>
                      </a:pPr>
                      <a:r>
                        <a:rPr lang="en-US" sz="1400" baseline="0" dirty="0" smtClean="0">
                          <a:effectLst/>
                          <a:latin typeface="Century Gothic" pitchFamily="34" charset="0"/>
                          <a:ea typeface="Times New Roman"/>
                          <a:cs typeface="Times New Roman"/>
                        </a:rPr>
                        <a:t>Teacher Developed/from textbooks</a:t>
                      </a:r>
                      <a:endParaRPr lang="en-US" sz="1400" dirty="0">
                        <a:effectLst/>
                        <a:latin typeface="Century Gothic" pitchFamily="34" charset="0"/>
                        <a:ea typeface="Times New Roman"/>
                        <a:cs typeface="Times New Roman"/>
                      </a:endParaRPr>
                    </a:p>
                  </a:txBody>
                  <a:tcPr marL="39888" marR="39888" marT="0" marB="0"/>
                </a:tc>
              </a:tr>
              <a:tr h="680265">
                <a:tc>
                  <a:txBody>
                    <a:bodyPr/>
                    <a:lstStyle/>
                    <a:p>
                      <a:pPr marL="0" marR="0">
                        <a:lnSpc>
                          <a:spcPct val="115000"/>
                        </a:lnSpc>
                        <a:spcBef>
                          <a:spcPts val="0"/>
                        </a:spcBef>
                        <a:spcAft>
                          <a:spcPts val="0"/>
                        </a:spcAft>
                      </a:pPr>
                      <a:r>
                        <a:rPr lang="en-US" sz="1400" dirty="0">
                          <a:effectLst/>
                          <a:latin typeface="Century Gothic" pitchFamily="34" charset="0"/>
                        </a:rPr>
                        <a:t>Classroom (Formative)</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a:effectLst/>
                          <a:latin typeface="Century Gothic" pitchFamily="34" charset="0"/>
                        </a:rPr>
                        <a:t>Determined by teacher</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a:effectLst/>
                          <a:latin typeface="Century Gothic" pitchFamily="34" charset="0"/>
                        </a:rPr>
                        <a:t>Determined by </a:t>
                      </a:r>
                      <a:r>
                        <a:rPr lang="en-US" sz="1400" dirty="0" smtClean="0">
                          <a:effectLst/>
                          <a:latin typeface="Century Gothic" pitchFamily="34" charset="0"/>
                        </a:rPr>
                        <a:t>teacher</a:t>
                      </a:r>
                      <a:endParaRPr lang="en-US" sz="1400" dirty="0">
                        <a:effectLst/>
                        <a:latin typeface="Century Gothic" pitchFamily="34" charset="0"/>
                      </a:endParaRPr>
                    </a:p>
                  </a:txBody>
                  <a:tcPr marL="39888" marR="39888" marT="0" marB="0"/>
                </a:tc>
                <a:tc>
                  <a:txBody>
                    <a:bodyPr/>
                    <a:lstStyle/>
                    <a:p>
                      <a:pPr marL="0" marR="0">
                        <a:lnSpc>
                          <a:spcPct val="115000"/>
                        </a:lnSpc>
                        <a:spcBef>
                          <a:spcPts val="0"/>
                        </a:spcBef>
                        <a:spcAft>
                          <a:spcPts val="0"/>
                        </a:spcAft>
                      </a:pPr>
                      <a:r>
                        <a:rPr lang="en-US" sz="1400" dirty="0" smtClean="0">
                          <a:effectLst/>
                          <a:latin typeface="Century Gothic" pitchFamily="34" charset="0"/>
                          <a:ea typeface="+mn-ea"/>
                          <a:cs typeface="+mn-cs"/>
                        </a:rPr>
                        <a:t>Common</a:t>
                      </a:r>
                      <a:r>
                        <a:rPr lang="en-US" sz="1400" baseline="0" dirty="0" smtClean="0">
                          <a:effectLst/>
                          <a:latin typeface="Century Gothic" pitchFamily="34" charset="0"/>
                          <a:ea typeface="+mn-ea"/>
                          <a:cs typeface="+mn-cs"/>
                        </a:rPr>
                        <a:t> </a:t>
                      </a:r>
                      <a:r>
                        <a:rPr lang="en-US" sz="1400" baseline="0" dirty="0" smtClean="0">
                          <a:effectLst/>
                          <a:latin typeface="Century Gothic" pitchFamily="34" charset="0"/>
                          <a:ea typeface="+mn-ea"/>
                          <a:cs typeface="+mn-cs"/>
                        </a:rPr>
                        <a:t>Pre-Assessments</a:t>
                      </a:r>
                    </a:p>
                    <a:p>
                      <a:pPr marL="0" marR="0">
                        <a:lnSpc>
                          <a:spcPct val="115000"/>
                        </a:lnSpc>
                        <a:spcBef>
                          <a:spcPts val="0"/>
                        </a:spcBef>
                        <a:spcAft>
                          <a:spcPts val="0"/>
                        </a:spcAft>
                      </a:pPr>
                      <a:r>
                        <a:rPr lang="en-US" sz="1400" baseline="0" dirty="0" smtClean="0">
                          <a:effectLst/>
                          <a:latin typeface="Century Gothic" pitchFamily="34" charset="0"/>
                          <a:ea typeface="+mn-ea"/>
                          <a:cs typeface="+mn-cs"/>
                        </a:rPr>
                        <a:t>Determined by teacher</a:t>
                      </a:r>
                      <a:endParaRPr lang="en-US" sz="1400" dirty="0">
                        <a:effectLst/>
                        <a:latin typeface="Century Gothic" pitchFamily="34" charset="0"/>
                        <a:ea typeface="Times New Roman"/>
                        <a:cs typeface="Times New Roman"/>
                      </a:endParaRPr>
                    </a:p>
                  </a:txBody>
                  <a:tcPr marL="39888" marR="39888" marT="0" marB="0"/>
                </a:tc>
              </a:tr>
              <a:tr h="1424964">
                <a:tc>
                  <a:txBody>
                    <a:bodyPr/>
                    <a:lstStyle/>
                    <a:p>
                      <a:pPr marL="0" marR="0">
                        <a:lnSpc>
                          <a:spcPct val="115000"/>
                        </a:lnSpc>
                        <a:spcBef>
                          <a:spcPts val="0"/>
                        </a:spcBef>
                        <a:spcAft>
                          <a:spcPts val="0"/>
                        </a:spcAft>
                      </a:pPr>
                      <a:r>
                        <a:rPr lang="en-US" sz="1400" dirty="0">
                          <a:effectLst/>
                          <a:latin typeface="Century Gothic" pitchFamily="34" charset="0"/>
                        </a:rPr>
                        <a:t>Universal Screener</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smtClean="0">
                          <a:effectLst/>
                          <a:latin typeface="Century Gothic" pitchFamily="34" charset="0"/>
                        </a:rPr>
                        <a:t>K</a:t>
                      </a:r>
                      <a:r>
                        <a:rPr lang="en-US" sz="1400" dirty="0">
                          <a:effectLst/>
                          <a:latin typeface="Century Gothic" pitchFamily="34" charset="0"/>
                        </a:rPr>
                        <a:t>: </a:t>
                      </a:r>
                      <a:r>
                        <a:rPr lang="en-US" sz="1400" dirty="0" smtClean="0">
                          <a:effectLst/>
                          <a:latin typeface="Century Gothic" pitchFamily="34" charset="0"/>
                        </a:rPr>
                        <a:t>STAR Early Literacy</a:t>
                      </a:r>
                    </a:p>
                    <a:p>
                      <a:pPr marL="0" marR="0">
                        <a:lnSpc>
                          <a:spcPct val="115000"/>
                        </a:lnSpc>
                        <a:spcBef>
                          <a:spcPts val="0"/>
                        </a:spcBef>
                        <a:spcAft>
                          <a:spcPts val="0"/>
                        </a:spcAft>
                      </a:pPr>
                      <a:r>
                        <a:rPr lang="en-US" sz="1400" dirty="0" smtClean="0">
                          <a:effectLst/>
                          <a:latin typeface="Century Gothic" pitchFamily="34" charset="0"/>
                          <a:ea typeface="Times New Roman"/>
                          <a:cs typeface="Times New Roman"/>
                        </a:rPr>
                        <a:t>1</a:t>
                      </a:r>
                      <a:r>
                        <a:rPr lang="en-US" sz="1400" baseline="30000" dirty="0" smtClean="0">
                          <a:effectLst/>
                          <a:latin typeface="Century Gothic" pitchFamily="34" charset="0"/>
                          <a:ea typeface="Times New Roman"/>
                          <a:cs typeface="Times New Roman"/>
                        </a:rPr>
                        <a:t>st</a:t>
                      </a:r>
                      <a:r>
                        <a:rPr lang="en-US" sz="1400" dirty="0" smtClean="0">
                          <a:effectLst/>
                          <a:latin typeface="Century Gothic" pitchFamily="34" charset="0"/>
                          <a:ea typeface="Times New Roman"/>
                          <a:cs typeface="Times New Roman"/>
                        </a:rPr>
                        <a:t>: STAR Early Literacy and STAR Math</a:t>
                      </a:r>
                    </a:p>
                    <a:p>
                      <a:pPr marL="0" marR="0">
                        <a:lnSpc>
                          <a:spcPct val="115000"/>
                        </a:lnSpc>
                        <a:spcBef>
                          <a:spcPts val="0"/>
                        </a:spcBef>
                        <a:spcAft>
                          <a:spcPts val="0"/>
                        </a:spcAft>
                      </a:pPr>
                      <a:r>
                        <a:rPr lang="en-US" sz="1400" dirty="0" smtClean="0">
                          <a:effectLst/>
                          <a:latin typeface="Century Gothic" pitchFamily="34" charset="0"/>
                          <a:ea typeface="Times New Roman"/>
                          <a:cs typeface="Times New Roman"/>
                        </a:rPr>
                        <a:t>2</a:t>
                      </a:r>
                      <a:r>
                        <a:rPr lang="en-US" sz="1400" baseline="30000" dirty="0" smtClean="0">
                          <a:effectLst/>
                          <a:latin typeface="Century Gothic" pitchFamily="34" charset="0"/>
                          <a:ea typeface="Times New Roman"/>
                          <a:cs typeface="Times New Roman"/>
                        </a:rPr>
                        <a:t>nd</a:t>
                      </a:r>
                      <a:r>
                        <a:rPr lang="en-US" sz="1400" dirty="0" smtClean="0">
                          <a:effectLst/>
                          <a:latin typeface="Century Gothic" pitchFamily="34" charset="0"/>
                          <a:ea typeface="Times New Roman"/>
                          <a:cs typeface="Times New Roman"/>
                        </a:rPr>
                        <a:t>-6</a:t>
                      </a:r>
                      <a:r>
                        <a:rPr lang="en-US" sz="1400" baseline="30000" dirty="0" smtClean="0">
                          <a:effectLst/>
                          <a:latin typeface="Century Gothic" pitchFamily="34" charset="0"/>
                          <a:ea typeface="Times New Roman"/>
                          <a:cs typeface="Times New Roman"/>
                        </a:rPr>
                        <a:t>th</a:t>
                      </a:r>
                      <a:r>
                        <a:rPr lang="en-US" sz="1400" dirty="0" smtClean="0">
                          <a:effectLst/>
                          <a:latin typeface="Century Gothic" pitchFamily="34" charset="0"/>
                          <a:ea typeface="Times New Roman"/>
                          <a:cs typeface="Times New Roman"/>
                        </a:rPr>
                        <a:t>: STAR Reading and STAR Math</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smtClean="0">
                          <a:effectLst/>
                          <a:latin typeface="Century Gothic" pitchFamily="34" charset="0"/>
                          <a:ea typeface="Times New Roman"/>
                          <a:cs typeface="Times New Roman"/>
                        </a:rPr>
                        <a:t>STAR Reading and STAR Math</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a:effectLst/>
                          <a:latin typeface="Century Gothic" pitchFamily="34" charset="0"/>
                        </a:rPr>
                        <a:t>Locally developed reading and math</a:t>
                      </a:r>
                      <a:endParaRPr lang="en-US" sz="1400" dirty="0">
                        <a:effectLst/>
                        <a:latin typeface="Century Gothic" pitchFamily="34" charset="0"/>
                        <a:ea typeface="Times New Roman"/>
                        <a:cs typeface="Times New Roman"/>
                      </a:endParaRPr>
                    </a:p>
                  </a:txBody>
                  <a:tcPr marL="39888" marR="39888" marT="0" marB="0"/>
                </a:tc>
              </a:tr>
              <a:tr h="1554752">
                <a:tc>
                  <a:txBody>
                    <a:bodyPr/>
                    <a:lstStyle/>
                    <a:p>
                      <a:pPr marL="0" marR="0">
                        <a:lnSpc>
                          <a:spcPct val="115000"/>
                        </a:lnSpc>
                        <a:spcBef>
                          <a:spcPts val="0"/>
                        </a:spcBef>
                        <a:spcAft>
                          <a:spcPts val="0"/>
                        </a:spcAft>
                      </a:pPr>
                      <a:r>
                        <a:rPr lang="en-US" sz="1400" dirty="0">
                          <a:effectLst/>
                          <a:latin typeface="Century Gothic" pitchFamily="34" charset="0"/>
                        </a:rPr>
                        <a:t>Progress Monitor</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a:effectLst/>
                          <a:latin typeface="Century Gothic" pitchFamily="34" charset="0"/>
                        </a:rPr>
                        <a:t>Reading:</a:t>
                      </a:r>
                    </a:p>
                    <a:p>
                      <a:pPr marL="0" marR="0">
                        <a:lnSpc>
                          <a:spcPct val="115000"/>
                        </a:lnSpc>
                        <a:spcBef>
                          <a:spcPts val="0"/>
                        </a:spcBef>
                        <a:spcAft>
                          <a:spcPts val="0"/>
                        </a:spcAft>
                      </a:pPr>
                      <a:r>
                        <a:rPr lang="en-US" sz="1400" dirty="0" smtClean="0">
                          <a:effectLst/>
                          <a:latin typeface="Century Gothic" pitchFamily="34" charset="0"/>
                        </a:rPr>
                        <a:t>K-6:, </a:t>
                      </a:r>
                      <a:r>
                        <a:rPr lang="en-US" sz="1400" dirty="0">
                          <a:effectLst/>
                          <a:latin typeface="Century Gothic" pitchFamily="34" charset="0"/>
                        </a:rPr>
                        <a:t>STAR Reading, Running </a:t>
                      </a:r>
                      <a:r>
                        <a:rPr lang="en-US" sz="1400" dirty="0" smtClean="0">
                          <a:effectLst/>
                          <a:latin typeface="Century Gothic" pitchFamily="34" charset="0"/>
                        </a:rPr>
                        <a:t>Records, AIMSWeb</a:t>
                      </a:r>
                      <a:endParaRPr lang="en-US" sz="1400" dirty="0">
                        <a:effectLst/>
                        <a:latin typeface="Century Gothic" pitchFamily="34" charset="0"/>
                      </a:endParaRPr>
                    </a:p>
                    <a:p>
                      <a:pPr marL="0" marR="0">
                        <a:lnSpc>
                          <a:spcPct val="115000"/>
                        </a:lnSpc>
                        <a:spcBef>
                          <a:spcPts val="0"/>
                        </a:spcBef>
                        <a:spcAft>
                          <a:spcPts val="0"/>
                        </a:spcAft>
                      </a:pPr>
                      <a:r>
                        <a:rPr lang="en-US" sz="1400" dirty="0">
                          <a:effectLst/>
                          <a:latin typeface="Century Gothic" pitchFamily="34" charset="0"/>
                        </a:rPr>
                        <a:t>Math:</a:t>
                      </a:r>
                    </a:p>
                    <a:p>
                      <a:pPr marL="0" marR="0">
                        <a:lnSpc>
                          <a:spcPct val="115000"/>
                        </a:lnSpc>
                        <a:spcBef>
                          <a:spcPts val="0"/>
                        </a:spcBef>
                        <a:spcAft>
                          <a:spcPts val="0"/>
                        </a:spcAft>
                      </a:pPr>
                      <a:r>
                        <a:rPr lang="en-US" sz="1400" dirty="0" smtClean="0">
                          <a:effectLst/>
                          <a:latin typeface="Century Gothic" pitchFamily="34" charset="0"/>
                        </a:rPr>
                        <a:t>K-6: STAR, AIMSWeb</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a:effectLst/>
                          <a:latin typeface="Century Gothic" pitchFamily="34" charset="0"/>
                        </a:rPr>
                        <a:t>Reading and Math</a:t>
                      </a:r>
                    </a:p>
                    <a:p>
                      <a:pPr marL="0" marR="0">
                        <a:lnSpc>
                          <a:spcPct val="115000"/>
                        </a:lnSpc>
                        <a:spcBef>
                          <a:spcPts val="0"/>
                        </a:spcBef>
                        <a:spcAft>
                          <a:spcPts val="0"/>
                        </a:spcAft>
                      </a:pPr>
                      <a:r>
                        <a:rPr lang="en-US" sz="1400" dirty="0">
                          <a:effectLst/>
                          <a:latin typeface="Century Gothic" pitchFamily="34" charset="0"/>
                        </a:rPr>
                        <a:t>7-8: </a:t>
                      </a:r>
                      <a:r>
                        <a:rPr lang="en-US" sz="1400" dirty="0" smtClean="0">
                          <a:effectLst/>
                          <a:latin typeface="Century Gothic" pitchFamily="34" charset="0"/>
                        </a:rPr>
                        <a:t>STAR, AIMSWeb </a:t>
                      </a:r>
                      <a:r>
                        <a:rPr lang="en-US" sz="1400" dirty="0">
                          <a:effectLst/>
                          <a:latin typeface="Century Gothic" pitchFamily="34" charset="0"/>
                        </a:rPr>
                        <a:t>Running Records</a:t>
                      </a:r>
                      <a:endParaRPr lang="en-US" sz="1400" dirty="0">
                        <a:effectLst/>
                        <a:latin typeface="Century Gothic" pitchFamily="34" charset="0"/>
                        <a:ea typeface="Times New Roman"/>
                        <a:cs typeface="Times New Roman"/>
                      </a:endParaRPr>
                    </a:p>
                  </a:txBody>
                  <a:tcPr marL="39888" marR="39888" marT="0" marB="0"/>
                </a:tc>
                <a:tc>
                  <a:txBody>
                    <a:bodyPr/>
                    <a:lstStyle/>
                    <a:p>
                      <a:pPr marL="0" marR="0">
                        <a:lnSpc>
                          <a:spcPct val="115000"/>
                        </a:lnSpc>
                        <a:spcBef>
                          <a:spcPts val="0"/>
                        </a:spcBef>
                        <a:spcAft>
                          <a:spcPts val="0"/>
                        </a:spcAft>
                      </a:pPr>
                      <a:r>
                        <a:rPr lang="en-US" sz="1400" dirty="0" smtClean="0">
                          <a:effectLst/>
                          <a:latin typeface="Century Gothic" pitchFamily="34" charset="0"/>
                        </a:rPr>
                        <a:t>Running Records</a:t>
                      </a:r>
                    </a:p>
                    <a:p>
                      <a:pPr marL="0" marR="0">
                        <a:lnSpc>
                          <a:spcPct val="115000"/>
                        </a:lnSpc>
                        <a:spcBef>
                          <a:spcPts val="0"/>
                        </a:spcBef>
                        <a:spcAft>
                          <a:spcPts val="0"/>
                        </a:spcAft>
                      </a:pPr>
                      <a:r>
                        <a:rPr lang="en-US" sz="1400" dirty="0" smtClean="0">
                          <a:effectLst/>
                          <a:latin typeface="Century Gothic" pitchFamily="34" charset="0"/>
                        </a:rPr>
                        <a:t>AIMSWeb</a:t>
                      </a:r>
                      <a:endParaRPr lang="en-US" sz="1400" dirty="0">
                        <a:effectLst/>
                        <a:latin typeface="Century Gothic" pitchFamily="34" charset="0"/>
                        <a:ea typeface="Times New Roman"/>
                        <a:cs typeface="Times New Roman"/>
                      </a:endParaRPr>
                    </a:p>
                  </a:txBody>
                  <a:tcPr marL="39888" marR="39888" marT="0" marB="0"/>
                </a:tc>
              </a:tr>
            </a:tbl>
          </a:graphicData>
        </a:graphic>
      </p:graphicFrame>
    </p:spTree>
    <p:extLst>
      <p:ext uri="{BB962C8B-B14F-4D97-AF65-F5344CB8AC3E}">
        <p14:creationId xmlns:p14="http://schemas.microsoft.com/office/powerpoint/2010/main" val="20515688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066800"/>
          </a:xfrm>
        </p:spPr>
        <p:txBody>
          <a:bodyPr/>
          <a:lstStyle/>
          <a:p>
            <a:r>
              <a:rPr lang="en-US" b="1" dirty="0" smtClean="0"/>
              <a:t>The Backwards Design Model</a:t>
            </a:r>
            <a:endParaRPr lang="en-US" b="1" dirty="0"/>
          </a:p>
        </p:txBody>
      </p:sp>
      <p:sp>
        <p:nvSpPr>
          <p:cNvPr id="3" name="Content Placeholder 2"/>
          <p:cNvSpPr>
            <a:spLocks noGrp="1"/>
          </p:cNvSpPr>
          <p:nvPr>
            <p:ph idx="1"/>
          </p:nvPr>
        </p:nvSpPr>
        <p:spPr>
          <a:xfrm>
            <a:off x="457200" y="1905000"/>
            <a:ext cx="8229600" cy="4669536"/>
          </a:xfrm>
        </p:spPr>
        <p:txBody>
          <a:bodyPr/>
          <a:lstStyle/>
          <a:p>
            <a:r>
              <a:rPr lang="en-US" dirty="0" smtClean="0"/>
              <a:t>Stage 1: Identify Desired Results</a:t>
            </a:r>
          </a:p>
          <a:p>
            <a:pPr lvl="1"/>
            <a:r>
              <a:rPr lang="en-US" dirty="0" smtClean="0"/>
              <a:t>Linked to Content Standards</a:t>
            </a:r>
          </a:p>
          <a:p>
            <a:r>
              <a:rPr lang="en-US" dirty="0" smtClean="0"/>
              <a:t>Stage 2: Determine Acceptable Evidence</a:t>
            </a:r>
          </a:p>
          <a:p>
            <a:pPr lvl="1"/>
            <a:r>
              <a:rPr lang="en-US" dirty="0" smtClean="0"/>
              <a:t>Ongoing Assessment</a:t>
            </a:r>
          </a:p>
          <a:p>
            <a:pPr lvl="1"/>
            <a:r>
              <a:rPr lang="en-US" dirty="0" smtClean="0"/>
              <a:t>Performance Tasks</a:t>
            </a:r>
          </a:p>
          <a:p>
            <a:r>
              <a:rPr lang="en-US" dirty="0" smtClean="0"/>
              <a:t>Stage 3: Plan Learning Experiences and Instruction</a:t>
            </a:r>
          </a:p>
          <a:p>
            <a:pPr lvl="1"/>
            <a:r>
              <a:rPr lang="en-US" dirty="0" smtClean="0"/>
              <a:t>Sequence of experiences</a:t>
            </a:r>
          </a:p>
          <a:p>
            <a:pPr lvl="1"/>
            <a:r>
              <a:rPr lang="en-US" dirty="0" smtClean="0"/>
              <a:t>Scaffolded</a:t>
            </a:r>
          </a:p>
          <a:p>
            <a:pPr lvl="1"/>
            <a:r>
              <a:rPr lang="en-US" dirty="0" smtClean="0"/>
              <a:t>Differentiated</a:t>
            </a:r>
            <a:endParaRPr lang="en-US" dirty="0"/>
          </a:p>
        </p:txBody>
      </p:sp>
    </p:spTree>
    <p:extLst>
      <p:ext uri="{BB962C8B-B14F-4D97-AF65-F5344CB8AC3E}">
        <p14:creationId xmlns:p14="http://schemas.microsoft.com/office/powerpoint/2010/main" val="12187939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066800"/>
          </a:xfrm>
        </p:spPr>
        <p:txBody>
          <a:bodyPr/>
          <a:lstStyle/>
          <a:p>
            <a:r>
              <a:rPr lang="en-US" b="1" dirty="0" smtClean="0"/>
              <a:t>Plan For The Day</a:t>
            </a:r>
            <a:endParaRPr lang="en-US" b="1" dirty="0"/>
          </a:p>
        </p:txBody>
      </p:sp>
      <p:sp>
        <p:nvSpPr>
          <p:cNvPr id="3" name="Content Placeholder 2"/>
          <p:cNvSpPr>
            <a:spLocks noGrp="1"/>
          </p:cNvSpPr>
          <p:nvPr>
            <p:ph idx="1"/>
          </p:nvPr>
        </p:nvSpPr>
        <p:spPr>
          <a:xfrm>
            <a:off x="457200" y="1676400"/>
            <a:ext cx="8229600" cy="4898136"/>
          </a:xfrm>
        </p:spPr>
        <p:txBody>
          <a:bodyPr/>
          <a:lstStyle/>
          <a:p>
            <a:r>
              <a:rPr lang="en-US" dirty="0" smtClean="0"/>
              <a:t>Curriculum, Instruction and Assessment</a:t>
            </a:r>
          </a:p>
          <a:p>
            <a:r>
              <a:rPr lang="en-US" dirty="0" smtClean="0"/>
              <a:t>What is Assessment?</a:t>
            </a:r>
          </a:p>
          <a:p>
            <a:r>
              <a:rPr lang="en-US" dirty="0" smtClean="0"/>
              <a:t>Instructional Design Model (UBD)</a:t>
            </a:r>
          </a:p>
          <a:p>
            <a:r>
              <a:rPr lang="en-US" dirty="0" smtClean="0"/>
              <a:t>Target-Method Match</a:t>
            </a:r>
          </a:p>
          <a:p>
            <a:r>
              <a:rPr lang="en-US" dirty="0" smtClean="0"/>
              <a:t>Feedback</a:t>
            </a:r>
          </a:p>
          <a:p>
            <a:r>
              <a:rPr lang="en-US" dirty="0" smtClean="0"/>
              <a:t>Data Conversations</a:t>
            </a:r>
          </a:p>
          <a:p>
            <a:endParaRPr lang="en-US" dirty="0"/>
          </a:p>
          <a:p>
            <a:endParaRPr lang="en-US" dirty="0" smtClean="0"/>
          </a:p>
          <a:p>
            <a:r>
              <a:rPr lang="en-US" dirty="0" smtClean="0"/>
              <a:t>Rubrics</a:t>
            </a:r>
          </a:p>
          <a:p>
            <a:r>
              <a:rPr lang="en-US" dirty="0" smtClean="0"/>
              <a:t>Rigor and Relevance</a:t>
            </a:r>
            <a:endParaRPr lang="en-US" dirty="0" smtClean="0"/>
          </a:p>
          <a:p>
            <a:endParaRPr lang="en-US" dirty="0"/>
          </a:p>
        </p:txBody>
      </p:sp>
    </p:spTree>
    <p:extLst>
      <p:ext uri="{BB962C8B-B14F-4D97-AF65-F5344CB8AC3E}">
        <p14:creationId xmlns:p14="http://schemas.microsoft.com/office/powerpoint/2010/main" val="18047590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041440" cy="1011237"/>
          </a:xfrm>
        </p:spPr>
        <p:txBody>
          <a:bodyPr/>
          <a:lstStyle/>
          <a:p>
            <a:r>
              <a:rPr lang="en-US" b="1" dirty="0" smtClean="0"/>
              <a:t>Before Instruction</a:t>
            </a:r>
            <a:endParaRPr lang="en-US" b="1" dirty="0"/>
          </a:p>
        </p:txBody>
      </p:sp>
      <p:sp>
        <p:nvSpPr>
          <p:cNvPr id="3" name="Content Placeholder 2"/>
          <p:cNvSpPr>
            <a:spLocks noGrp="1"/>
          </p:cNvSpPr>
          <p:nvPr>
            <p:ph idx="1"/>
          </p:nvPr>
        </p:nvSpPr>
        <p:spPr>
          <a:xfrm>
            <a:off x="381000" y="1143000"/>
            <a:ext cx="8305800" cy="5410200"/>
          </a:xfrm>
        </p:spPr>
        <p:txBody>
          <a:bodyPr>
            <a:normAutofit fontScale="92500" lnSpcReduction="20000"/>
          </a:bodyPr>
          <a:lstStyle/>
          <a:p>
            <a:r>
              <a:rPr lang="en-US" dirty="0" smtClean="0"/>
              <a:t>Determine what you want students to know and be able to do</a:t>
            </a:r>
          </a:p>
          <a:p>
            <a:pPr lvl="1"/>
            <a:r>
              <a:rPr lang="en-US" dirty="0" smtClean="0"/>
              <a:t>Essential learning, power </a:t>
            </a:r>
            <a:r>
              <a:rPr lang="en-US" dirty="0" smtClean="0"/>
              <a:t>standards/priority standards</a:t>
            </a:r>
            <a:endParaRPr lang="en-US" dirty="0" smtClean="0"/>
          </a:p>
          <a:p>
            <a:pPr lvl="1"/>
            <a:r>
              <a:rPr lang="en-US" dirty="0" smtClean="0"/>
              <a:t>Identify learning progressions </a:t>
            </a:r>
          </a:p>
          <a:p>
            <a:pPr lvl="2"/>
            <a:r>
              <a:rPr lang="en-US" dirty="0" smtClean="0"/>
              <a:t>What if students don’t know foundational or “pre-requisite” skills</a:t>
            </a:r>
          </a:p>
          <a:p>
            <a:r>
              <a:rPr lang="en-US" dirty="0" smtClean="0"/>
              <a:t>Review current data to determine students’ current knowledge</a:t>
            </a:r>
          </a:p>
          <a:p>
            <a:pPr lvl="1"/>
            <a:r>
              <a:rPr lang="en-US" dirty="0" smtClean="0"/>
              <a:t>Collect additional data as needed</a:t>
            </a:r>
          </a:p>
          <a:p>
            <a:r>
              <a:rPr lang="en-US" dirty="0" smtClean="0"/>
              <a:t>Group students</a:t>
            </a:r>
          </a:p>
          <a:p>
            <a:r>
              <a:rPr lang="en-US" dirty="0" smtClean="0"/>
              <a:t>Develop differentiated classroom instruction based on data</a:t>
            </a:r>
          </a:p>
          <a:p>
            <a:pPr lvl="1"/>
            <a:r>
              <a:rPr lang="en-US" dirty="0" smtClean="0"/>
              <a:t>Work with Special Education Teachers and Consultants to determine how instruction will be supported for students with IEPs</a:t>
            </a:r>
            <a:endParaRPr lang="en-US" dirty="0"/>
          </a:p>
        </p:txBody>
      </p:sp>
    </p:spTree>
    <p:extLst>
      <p:ext uri="{BB962C8B-B14F-4D97-AF65-F5344CB8AC3E}">
        <p14:creationId xmlns:p14="http://schemas.microsoft.com/office/powerpoint/2010/main" val="2241857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3"/>
            <a:ext cx="8041440" cy="858837"/>
          </a:xfrm>
        </p:spPr>
        <p:txBody>
          <a:bodyPr/>
          <a:lstStyle/>
          <a:p>
            <a:r>
              <a:rPr lang="en-US" b="1" dirty="0" smtClean="0"/>
              <a:t>During Instruction</a:t>
            </a:r>
            <a:endParaRPr lang="en-US" b="1" dirty="0"/>
          </a:p>
        </p:txBody>
      </p:sp>
      <p:sp>
        <p:nvSpPr>
          <p:cNvPr id="3" name="Content Placeholder 2"/>
          <p:cNvSpPr>
            <a:spLocks noGrp="1"/>
          </p:cNvSpPr>
          <p:nvPr>
            <p:ph sz="quarter" idx="4294967295"/>
          </p:nvPr>
        </p:nvSpPr>
        <p:spPr>
          <a:xfrm>
            <a:off x="152400" y="1447800"/>
            <a:ext cx="4346448" cy="4724400"/>
          </a:xfrm>
          <a:prstGeom prst="rect">
            <a:avLst/>
          </a:prstGeom>
        </p:spPr>
        <p:txBody>
          <a:bodyPr>
            <a:normAutofit fontScale="92500" lnSpcReduction="20000"/>
          </a:bodyPr>
          <a:lstStyle/>
          <a:p>
            <a:r>
              <a:rPr lang="en-US" dirty="0" smtClean="0"/>
              <a:t>What formative assessments (not just tests) will I use to determine if students are learning?</a:t>
            </a:r>
          </a:p>
          <a:p>
            <a:r>
              <a:rPr lang="en-US" dirty="0" smtClean="0"/>
              <a:t>How will I modify instruction based on that data?</a:t>
            </a:r>
          </a:p>
          <a:p>
            <a:r>
              <a:rPr lang="en-US" dirty="0" smtClean="0"/>
              <a:t>Examples of formative assessment (Checking for Understanding)</a:t>
            </a:r>
          </a:p>
          <a:p>
            <a:r>
              <a:rPr lang="en-US" dirty="0">
                <a:hlinkClick r:id="rId2"/>
              </a:rPr>
              <a:t>http://</a:t>
            </a:r>
            <a:r>
              <a:rPr lang="en-US" dirty="0" smtClean="0">
                <a:hlinkClick r:id="rId2"/>
              </a:rPr>
              <a:t>wvde.state.wv.us/teach21/ExamplesofFormativeAssessment.html</a:t>
            </a:r>
            <a:r>
              <a:rPr lang="en-US" dirty="0" smtClean="0"/>
              <a:t> </a:t>
            </a:r>
            <a:endParaRPr lang="en-US" dirty="0"/>
          </a:p>
        </p:txBody>
      </p:sp>
      <p:sp>
        <p:nvSpPr>
          <p:cNvPr id="4" name="Content Placeholder 3"/>
          <p:cNvSpPr>
            <a:spLocks noGrp="1"/>
          </p:cNvSpPr>
          <p:nvPr>
            <p:ph sz="quarter" idx="4294967295"/>
          </p:nvPr>
        </p:nvSpPr>
        <p:spPr>
          <a:xfrm>
            <a:off x="4648200" y="1447800"/>
            <a:ext cx="4343400" cy="4572000"/>
          </a:xfrm>
          <a:prstGeom prst="rect">
            <a:avLst/>
          </a:prstGeom>
        </p:spPr>
        <p:txBody>
          <a:bodyPr>
            <a:normAutofit fontScale="62500" lnSpcReduction="20000"/>
          </a:bodyPr>
          <a:lstStyle/>
          <a:p>
            <a:r>
              <a:rPr lang="en-US" b="1" dirty="0">
                <a:hlinkClick r:id="rId3" action="ppaction://hlinkfile"/>
              </a:rPr>
              <a:t>Observations</a:t>
            </a:r>
            <a:endParaRPr lang="en-US" b="1" dirty="0"/>
          </a:p>
          <a:p>
            <a:r>
              <a:rPr lang="en-US" b="1" dirty="0">
                <a:hlinkClick r:id="rId4" action="ppaction://hlinkfile"/>
              </a:rPr>
              <a:t>Questioning</a:t>
            </a:r>
            <a:endParaRPr lang="en-US" b="1" dirty="0"/>
          </a:p>
          <a:p>
            <a:r>
              <a:rPr lang="en-US" b="1" dirty="0">
                <a:hlinkClick r:id="rId5" action="ppaction://hlinkfile"/>
              </a:rPr>
              <a:t>Discussion</a:t>
            </a:r>
            <a:endParaRPr lang="en-US" b="1" dirty="0"/>
          </a:p>
          <a:p>
            <a:r>
              <a:rPr lang="en-US" b="1" dirty="0">
                <a:hlinkClick r:id="rId6" action="ppaction://hlinkfile"/>
              </a:rPr>
              <a:t>Exit/Admit Slips</a:t>
            </a:r>
            <a:endParaRPr lang="en-US" b="1" dirty="0"/>
          </a:p>
          <a:p>
            <a:r>
              <a:rPr lang="en-US" b="1" dirty="0">
                <a:hlinkClick r:id="rId7" action="ppaction://hlinkfile"/>
              </a:rPr>
              <a:t>Learning/Response Logs</a:t>
            </a:r>
            <a:endParaRPr lang="en-US" b="1" dirty="0"/>
          </a:p>
          <a:p>
            <a:r>
              <a:rPr lang="en-US" b="1" dirty="0">
                <a:hlinkClick r:id="rId8" action="ppaction://hlinkfile"/>
              </a:rPr>
              <a:t>Graphic Organizers</a:t>
            </a:r>
            <a:endParaRPr lang="en-US" b="1" dirty="0"/>
          </a:p>
          <a:p>
            <a:r>
              <a:rPr lang="en-US" b="1" dirty="0">
                <a:hlinkClick r:id="rId9" action="ppaction://hlinkfile"/>
              </a:rPr>
              <a:t>Peer/Self Assessments</a:t>
            </a:r>
            <a:r>
              <a:rPr lang="en-US" b="1" dirty="0"/>
              <a:t> </a:t>
            </a:r>
          </a:p>
          <a:p>
            <a:r>
              <a:rPr lang="en-US" b="1" dirty="0">
                <a:hlinkClick r:id="rId10" action="ppaction://hlinkfile"/>
              </a:rPr>
              <a:t>Practice Presentations</a:t>
            </a:r>
            <a:endParaRPr lang="en-US" b="1" dirty="0"/>
          </a:p>
          <a:p>
            <a:r>
              <a:rPr lang="en-US" b="1" dirty="0">
                <a:hlinkClick r:id="rId11" action="ppaction://hlinkfile"/>
              </a:rPr>
              <a:t>Visual Representations</a:t>
            </a:r>
            <a:endParaRPr lang="en-US" b="1" dirty="0"/>
          </a:p>
          <a:p>
            <a:r>
              <a:rPr lang="en-US" b="1" dirty="0">
                <a:hlinkClick r:id="rId12" action="ppaction://hlinkfile"/>
              </a:rPr>
              <a:t>Kinesthetic Assessments</a:t>
            </a:r>
            <a:r>
              <a:rPr lang="en-US" b="1" dirty="0"/>
              <a:t> </a:t>
            </a:r>
          </a:p>
          <a:p>
            <a:r>
              <a:rPr lang="en-US" b="1" dirty="0">
                <a:hlinkClick r:id="rId13" action="ppaction://hlinkfile"/>
              </a:rPr>
              <a:t>Individual Whiteboards</a:t>
            </a:r>
            <a:endParaRPr lang="en-US" b="1" dirty="0"/>
          </a:p>
          <a:p>
            <a:r>
              <a:rPr lang="en-US" b="1" dirty="0">
                <a:hlinkClick r:id="rId14" action="ppaction://hlinkfile"/>
              </a:rPr>
              <a:t>Laundry Day</a:t>
            </a:r>
            <a:r>
              <a:rPr lang="en-US" b="1" dirty="0"/>
              <a:t> </a:t>
            </a:r>
          </a:p>
          <a:p>
            <a:r>
              <a:rPr lang="en-US" b="1" dirty="0">
                <a:hlinkClick r:id="rId15" action="ppaction://hlinkfile"/>
              </a:rPr>
              <a:t>Four Corners</a:t>
            </a:r>
            <a:endParaRPr lang="en-US" b="1" dirty="0"/>
          </a:p>
          <a:p>
            <a:r>
              <a:rPr lang="en-US" b="1" dirty="0">
                <a:hlinkClick r:id="rId16" action="ppaction://hlinkfile"/>
              </a:rPr>
              <a:t>Constructive Quizzes</a:t>
            </a:r>
            <a:r>
              <a:rPr lang="en-US" b="1" dirty="0"/>
              <a:t> </a:t>
            </a:r>
          </a:p>
          <a:p>
            <a:r>
              <a:rPr lang="en-US" b="1" dirty="0">
                <a:hlinkClick r:id="rId17" action="ppaction://hlinkfile"/>
              </a:rPr>
              <a:t>Think Pair Share</a:t>
            </a:r>
            <a:r>
              <a:rPr lang="en-US" b="1" dirty="0"/>
              <a:t> </a:t>
            </a:r>
          </a:p>
          <a:p>
            <a:r>
              <a:rPr lang="en-US" b="1" dirty="0">
                <a:hlinkClick r:id="rId18" action="ppaction://hlinkfile"/>
              </a:rPr>
              <a:t>Appointment Clock</a:t>
            </a:r>
            <a:r>
              <a:rPr lang="en-US" b="1" dirty="0"/>
              <a:t> </a:t>
            </a:r>
          </a:p>
          <a:p>
            <a:r>
              <a:rPr lang="en-US" b="1" dirty="0">
                <a:hlinkClick r:id="rId19"/>
              </a:rPr>
              <a:t>As I See It</a:t>
            </a:r>
            <a:r>
              <a:rPr lang="en-US" b="1" dirty="0"/>
              <a:t> </a:t>
            </a:r>
          </a:p>
          <a:p>
            <a:endParaRPr lang="en-US" dirty="0"/>
          </a:p>
        </p:txBody>
      </p:sp>
    </p:spTree>
    <p:extLst>
      <p:ext uri="{BB962C8B-B14F-4D97-AF65-F5344CB8AC3E}">
        <p14:creationId xmlns:p14="http://schemas.microsoft.com/office/powerpoint/2010/main" val="111599438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51280" y="436563"/>
            <a:ext cx="8041440" cy="782637"/>
          </a:xfrm>
        </p:spPr>
        <p:txBody>
          <a:bodyPr/>
          <a:lstStyle/>
          <a:p>
            <a:r>
              <a:rPr lang="en-US" b="1" dirty="0" smtClean="0"/>
              <a:t>After Instruction</a:t>
            </a:r>
            <a:endParaRPr lang="en-US" b="1" dirty="0"/>
          </a:p>
        </p:txBody>
      </p:sp>
      <p:sp>
        <p:nvSpPr>
          <p:cNvPr id="3" name="Content Placeholder 2"/>
          <p:cNvSpPr>
            <a:spLocks noGrp="1"/>
          </p:cNvSpPr>
          <p:nvPr>
            <p:ph idx="1"/>
          </p:nvPr>
        </p:nvSpPr>
        <p:spPr>
          <a:xfrm>
            <a:off x="762000" y="1371600"/>
            <a:ext cx="7467600" cy="3951337"/>
          </a:xfrm>
        </p:spPr>
        <p:txBody>
          <a:bodyPr/>
          <a:lstStyle/>
          <a:p>
            <a:r>
              <a:rPr lang="en-US" sz="3200" dirty="0" smtClean="0"/>
              <a:t>Determine effective and less effective instruction and modify for future</a:t>
            </a:r>
          </a:p>
          <a:p>
            <a:r>
              <a:rPr lang="en-US" sz="3200" dirty="0" smtClean="0"/>
              <a:t>Determine next steps</a:t>
            </a:r>
          </a:p>
          <a:p>
            <a:endParaRPr lang="en-US" dirty="0" smtClean="0"/>
          </a:p>
        </p:txBody>
      </p:sp>
    </p:spTree>
    <p:extLst>
      <p:ext uri="{BB962C8B-B14F-4D97-AF65-F5344CB8AC3E}">
        <p14:creationId xmlns:p14="http://schemas.microsoft.com/office/powerpoint/2010/main" val="29471006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b="1" dirty="0" smtClean="0"/>
              <a:t>Explore</a:t>
            </a:r>
            <a:endParaRPr lang="en-US" b="1" dirty="0"/>
          </a:p>
        </p:txBody>
      </p:sp>
      <p:sp>
        <p:nvSpPr>
          <p:cNvPr id="6" name="Content Placeholder 5"/>
          <p:cNvSpPr>
            <a:spLocks noGrp="1"/>
          </p:cNvSpPr>
          <p:nvPr>
            <p:ph idx="1"/>
          </p:nvPr>
        </p:nvSpPr>
        <p:spPr/>
        <p:txBody>
          <a:bodyPr/>
          <a:lstStyle/>
          <a:p>
            <a:r>
              <a:rPr lang="en-US" dirty="0" smtClean="0"/>
              <a:t>Summative example links</a:t>
            </a:r>
          </a:p>
          <a:p>
            <a:r>
              <a:rPr lang="en-US" dirty="0" smtClean="0"/>
              <a:t>Share your suggestions/recommendations</a:t>
            </a:r>
            <a:endParaRPr lang="en-US" dirty="0"/>
          </a:p>
        </p:txBody>
      </p:sp>
    </p:spTree>
    <p:extLst>
      <p:ext uri="{BB962C8B-B14F-4D97-AF65-F5344CB8AC3E}">
        <p14:creationId xmlns:p14="http://schemas.microsoft.com/office/powerpoint/2010/main" val="34104534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4"/>
          <p:cNvSpPr>
            <a:spLocks noChangeArrowheads="1"/>
          </p:cNvSpPr>
          <p:nvPr/>
        </p:nvSpPr>
        <p:spPr bwMode="auto">
          <a:xfrm>
            <a:off x="0" y="365026"/>
            <a:ext cx="7620000" cy="71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eaLnBrk="1" hangingPunct="1">
              <a:defRPr/>
            </a:pPr>
            <a:r>
              <a:rPr lang="en-US" sz="2900" b="1" dirty="0">
                <a:solidFill>
                  <a:schemeClr val="tx2"/>
                </a:solidFill>
                <a:latin typeface="Arial" charset="0"/>
                <a:ea typeface="ＭＳ Ｐゴシック" charset="0"/>
              </a:rPr>
              <a:t>Keys to Quality Classroom Assessment</a:t>
            </a:r>
            <a:endParaRPr lang="en-US" sz="4200" b="1" dirty="0">
              <a:solidFill>
                <a:schemeClr val="tx2"/>
              </a:solidFill>
              <a:latin typeface="Arial" charset="0"/>
              <a:ea typeface="ＭＳ Ｐゴシック" charset="0"/>
            </a:endParaRPr>
          </a:p>
        </p:txBody>
      </p:sp>
      <p:sp>
        <p:nvSpPr>
          <p:cNvPr id="71685" name="Oval 5"/>
          <p:cNvSpPr>
            <a:spLocks noChangeArrowheads="1"/>
          </p:cNvSpPr>
          <p:nvPr/>
        </p:nvSpPr>
        <p:spPr bwMode="auto">
          <a:xfrm>
            <a:off x="1470025" y="1390650"/>
            <a:ext cx="2406650" cy="1200150"/>
          </a:xfrm>
          <a:prstGeom prst="ellipse">
            <a:avLst/>
          </a:prstGeom>
          <a:solidFill>
            <a:srgbClr val="AFFAA9"/>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ctr" eaLnBrk="1" hangingPunct="1">
              <a:lnSpc>
                <a:spcPct val="90000"/>
              </a:lnSpc>
            </a:pPr>
            <a:r>
              <a:rPr lang="en-US" altLang="en-US" sz="1800" b="1" dirty="0">
                <a:latin typeface="Times New Roman" pitchFamily="18" charset="0"/>
              </a:rPr>
              <a:t>Clear Purposes</a:t>
            </a:r>
            <a:endParaRPr lang="en-US" altLang="en-US" sz="1600" dirty="0">
              <a:latin typeface="Times New Roman" pitchFamily="18" charset="0"/>
            </a:endParaRPr>
          </a:p>
          <a:p>
            <a:pPr algn="ctr" eaLnBrk="1" hangingPunct="1">
              <a:lnSpc>
                <a:spcPct val="90000"/>
              </a:lnSpc>
            </a:pPr>
            <a:r>
              <a:rPr lang="en-US" altLang="en-US" sz="1400" dirty="0">
                <a:latin typeface="Times New Roman" pitchFamily="18" charset="0"/>
              </a:rPr>
              <a:t>Why Assess?</a:t>
            </a:r>
          </a:p>
          <a:p>
            <a:pPr algn="ctr" eaLnBrk="1" hangingPunct="1">
              <a:lnSpc>
                <a:spcPct val="90000"/>
              </a:lnSpc>
            </a:pPr>
            <a:r>
              <a:rPr lang="en-US" altLang="en-US" sz="1400" dirty="0" smtClean="0">
                <a:latin typeface="Times New Roman" pitchFamily="18" charset="0"/>
              </a:rPr>
              <a:t>What’</a:t>
            </a:r>
            <a:r>
              <a:rPr lang="en-US" altLang="ja-JP" sz="1400" dirty="0" smtClean="0">
                <a:latin typeface="Times New Roman" pitchFamily="18" charset="0"/>
              </a:rPr>
              <a:t>s </a:t>
            </a:r>
            <a:r>
              <a:rPr lang="en-US" altLang="ja-JP" sz="1400" dirty="0">
                <a:latin typeface="Times New Roman" pitchFamily="18" charset="0"/>
              </a:rPr>
              <a:t>the purpose?</a:t>
            </a:r>
          </a:p>
          <a:p>
            <a:pPr algn="ctr" eaLnBrk="1" hangingPunct="1">
              <a:lnSpc>
                <a:spcPct val="90000"/>
              </a:lnSpc>
            </a:pPr>
            <a:r>
              <a:rPr lang="en-US" altLang="en-US" sz="1400" dirty="0">
                <a:latin typeface="Times New Roman" pitchFamily="18" charset="0"/>
              </a:rPr>
              <a:t>Who will use results?</a:t>
            </a:r>
          </a:p>
        </p:txBody>
      </p:sp>
      <p:sp>
        <p:nvSpPr>
          <p:cNvPr id="71686" name="Oval 6"/>
          <p:cNvSpPr>
            <a:spLocks noChangeArrowheads="1"/>
          </p:cNvSpPr>
          <p:nvPr/>
        </p:nvSpPr>
        <p:spPr bwMode="auto">
          <a:xfrm>
            <a:off x="5216525" y="1381125"/>
            <a:ext cx="2403475" cy="1200150"/>
          </a:xfrm>
          <a:prstGeom prst="ellipse">
            <a:avLst/>
          </a:prstGeom>
          <a:solidFill>
            <a:srgbClr val="AFFAA9"/>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lnSpc>
                <a:spcPct val="80000"/>
              </a:lnSpc>
              <a:defRPr/>
            </a:pPr>
            <a:r>
              <a:rPr lang="en-US" b="1" dirty="0">
                <a:latin typeface="Times New Roman" charset="0"/>
                <a:ea typeface="ＭＳ Ｐゴシック" charset="0"/>
              </a:rPr>
              <a:t>Clear Targets</a:t>
            </a:r>
            <a:endParaRPr lang="en-US" sz="1400" dirty="0">
              <a:latin typeface="Times New Roman" charset="0"/>
              <a:ea typeface="ＭＳ Ｐゴシック" charset="0"/>
            </a:endParaRPr>
          </a:p>
          <a:p>
            <a:pPr algn="ctr" eaLnBrk="1" hangingPunct="1">
              <a:lnSpc>
                <a:spcPct val="80000"/>
              </a:lnSpc>
              <a:defRPr/>
            </a:pPr>
            <a:r>
              <a:rPr lang="en-US" sz="1400" dirty="0">
                <a:latin typeface="Times New Roman" charset="0"/>
                <a:ea typeface="ＭＳ Ｐゴシック" charset="0"/>
              </a:rPr>
              <a:t>Assess What?</a:t>
            </a:r>
          </a:p>
          <a:p>
            <a:pPr algn="ctr" eaLnBrk="1" hangingPunct="1">
              <a:lnSpc>
                <a:spcPct val="80000"/>
              </a:lnSpc>
              <a:defRPr/>
            </a:pPr>
            <a:r>
              <a:rPr lang="en-US" sz="1400" dirty="0">
                <a:latin typeface="Times New Roman" charset="0"/>
                <a:ea typeface="ＭＳ Ｐゴシック" charset="0"/>
              </a:rPr>
              <a:t>What are the learning targets?</a:t>
            </a:r>
          </a:p>
          <a:p>
            <a:pPr algn="ctr" eaLnBrk="1" hangingPunct="1">
              <a:lnSpc>
                <a:spcPct val="80000"/>
              </a:lnSpc>
              <a:defRPr/>
            </a:pPr>
            <a:r>
              <a:rPr lang="en-US" sz="1400" dirty="0">
                <a:latin typeface="Times New Roman" charset="0"/>
                <a:ea typeface="ＭＳ Ｐゴシック" charset="0"/>
              </a:rPr>
              <a:t>Are they clear?</a:t>
            </a:r>
          </a:p>
          <a:p>
            <a:pPr algn="ctr" eaLnBrk="1" hangingPunct="1">
              <a:lnSpc>
                <a:spcPct val="80000"/>
              </a:lnSpc>
              <a:defRPr/>
            </a:pPr>
            <a:r>
              <a:rPr lang="en-US" sz="1400" dirty="0">
                <a:latin typeface="Times New Roman" charset="0"/>
                <a:ea typeface="ＭＳ Ｐゴシック" charset="0"/>
              </a:rPr>
              <a:t>Are they good?</a:t>
            </a:r>
          </a:p>
        </p:txBody>
      </p:sp>
      <p:sp>
        <p:nvSpPr>
          <p:cNvPr id="71687" name="Oval 7"/>
          <p:cNvSpPr>
            <a:spLocks noChangeArrowheads="1"/>
          </p:cNvSpPr>
          <p:nvPr/>
        </p:nvSpPr>
        <p:spPr bwMode="auto">
          <a:xfrm>
            <a:off x="3462338" y="2438400"/>
            <a:ext cx="2403475" cy="1196975"/>
          </a:xfrm>
          <a:prstGeom prst="ellipse">
            <a:avLst/>
          </a:prstGeom>
          <a:solidFill>
            <a:srgbClr val="AFFAA9"/>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lnSpc>
                <a:spcPct val="90000"/>
              </a:lnSpc>
              <a:defRPr/>
            </a:pPr>
            <a:r>
              <a:rPr lang="en-US" b="1" dirty="0">
                <a:latin typeface="Times New Roman" charset="0"/>
                <a:ea typeface="ＭＳ Ｐゴシック" charset="0"/>
              </a:rPr>
              <a:t>Good Design</a:t>
            </a:r>
          </a:p>
          <a:p>
            <a:pPr algn="ctr" eaLnBrk="1" hangingPunct="1">
              <a:lnSpc>
                <a:spcPct val="90000"/>
              </a:lnSpc>
              <a:defRPr/>
            </a:pPr>
            <a:r>
              <a:rPr lang="en-US" sz="1400" dirty="0">
                <a:latin typeface="Times New Roman" charset="0"/>
                <a:ea typeface="ＭＳ Ｐゴシック" charset="0"/>
              </a:rPr>
              <a:t>Assess How?</a:t>
            </a:r>
          </a:p>
          <a:p>
            <a:pPr algn="ctr" eaLnBrk="1" hangingPunct="1">
              <a:lnSpc>
                <a:spcPct val="90000"/>
              </a:lnSpc>
              <a:defRPr/>
            </a:pPr>
            <a:r>
              <a:rPr lang="en-US" sz="1400" dirty="0">
                <a:latin typeface="Times New Roman" charset="0"/>
                <a:ea typeface="ＭＳ Ｐゴシック" charset="0"/>
              </a:rPr>
              <a:t>What method?</a:t>
            </a:r>
          </a:p>
          <a:p>
            <a:pPr algn="ctr" eaLnBrk="1" hangingPunct="1">
              <a:lnSpc>
                <a:spcPct val="90000"/>
              </a:lnSpc>
              <a:defRPr/>
            </a:pPr>
            <a:r>
              <a:rPr lang="en-US" sz="1400" dirty="0">
                <a:latin typeface="Times New Roman" charset="0"/>
                <a:ea typeface="ＭＳ Ｐゴシック" charset="0"/>
              </a:rPr>
              <a:t>Sampled how?</a:t>
            </a:r>
          </a:p>
          <a:p>
            <a:pPr algn="ctr" eaLnBrk="1" hangingPunct="1">
              <a:lnSpc>
                <a:spcPct val="90000"/>
              </a:lnSpc>
              <a:defRPr/>
            </a:pPr>
            <a:r>
              <a:rPr lang="en-US" sz="1400" dirty="0">
                <a:latin typeface="Times New Roman" charset="0"/>
                <a:ea typeface="ＭＳ Ｐゴシック" charset="0"/>
              </a:rPr>
              <a:t>Avoid bias how?</a:t>
            </a:r>
          </a:p>
        </p:txBody>
      </p:sp>
      <p:sp>
        <p:nvSpPr>
          <p:cNvPr id="71688" name="Oval 8"/>
          <p:cNvSpPr>
            <a:spLocks noChangeArrowheads="1"/>
          </p:cNvSpPr>
          <p:nvPr/>
        </p:nvSpPr>
        <p:spPr bwMode="auto">
          <a:xfrm>
            <a:off x="3276600" y="3886200"/>
            <a:ext cx="2741613" cy="1196975"/>
          </a:xfrm>
          <a:prstGeom prst="ellipse">
            <a:avLst/>
          </a:prstGeom>
          <a:solidFill>
            <a:srgbClr val="AFFAA9"/>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lnSpc>
                <a:spcPct val="90000"/>
              </a:lnSpc>
              <a:defRPr/>
            </a:pPr>
            <a:r>
              <a:rPr lang="en-US" b="1" dirty="0">
                <a:latin typeface="Times New Roman" charset="0"/>
                <a:ea typeface="ＭＳ Ｐゴシック" charset="0"/>
              </a:rPr>
              <a:t>Sound Communication</a:t>
            </a:r>
          </a:p>
          <a:p>
            <a:pPr algn="ctr" eaLnBrk="1" hangingPunct="1">
              <a:lnSpc>
                <a:spcPct val="90000"/>
              </a:lnSpc>
              <a:defRPr/>
            </a:pPr>
            <a:r>
              <a:rPr lang="en-US" sz="1400" dirty="0">
                <a:latin typeface="Times New Roman" charset="0"/>
                <a:ea typeface="ＭＳ Ｐゴシック" charset="0"/>
              </a:rPr>
              <a:t>Communicate How?</a:t>
            </a:r>
          </a:p>
          <a:p>
            <a:pPr algn="ctr" eaLnBrk="1" hangingPunct="1">
              <a:lnSpc>
                <a:spcPct val="90000"/>
              </a:lnSpc>
              <a:defRPr/>
            </a:pPr>
            <a:r>
              <a:rPr lang="en-US" sz="1400" dirty="0">
                <a:latin typeface="Times New Roman" charset="0"/>
                <a:ea typeface="ＭＳ Ｐゴシック" charset="0"/>
              </a:rPr>
              <a:t>How manage information?</a:t>
            </a:r>
          </a:p>
          <a:p>
            <a:pPr algn="ctr" eaLnBrk="1" hangingPunct="1">
              <a:lnSpc>
                <a:spcPct val="90000"/>
              </a:lnSpc>
              <a:defRPr/>
            </a:pPr>
            <a:r>
              <a:rPr lang="en-US" sz="1400" dirty="0">
                <a:latin typeface="Times New Roman" charset="0"/>
                <a:ea typeface="ＭＳ Ｐゴシック" charset="0"/>
              </a:rPr>
              <a:t>How report?</a:t>
            </a:r>
          </a:p>
        </p:txBody>
      </p:sp>
      <p:sp>
        <p:nvSpPr>
          <p:cNvPr id="71689" name="Rectangle 9"/>
          <p:cNvSpPr>
            <a:spLocks noChangeArrowheads="1"/>
          </p:cNvSpPr>
          <p:nvPr/>
        </p:nvSpPr>
        <p:spPr bwMode="auto">
          <a:xfrm>
            <a:off x="896938" y="935038"/>
            <a:ext cx="7159625" cy="28400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EFFA5"/>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690" name="Line 10"/>
          <p:cNvSpPr>
            <a:spLocks noChangeShapeType="1"/>
          </p:cNvSpPr>
          <p:nvPr/>
        </p:nvSpPr>
        <p:spPr bwMode="auto">
          <a:xfrm>
            <a:off x="8305800" y="3657600"/>
            <a:ext cx="0" cy="3048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691" name="Line 11"/>
          <p:cNvSpPr>
            <a:spLocks noChangeShapeType="1"/>
          </p:cNvSpPr>
          <p:nvPr/>
        </p:nvSpPr>
        <p:spPr bwMode="auto">
          <a:xfrm>
            <a:off x="1066800" y="6705600"/>
            <a:ext cx="7239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692" name="Line 12"/>
          <p:cNvSpPr>
            <a:spLocks noChangeShapeType="1"/>
          </p:cNvSpPr>
          <p:nvPr/>
        </p:nvSpPr>
        <p:spPr bwMode="auto">
          <a:xfrm flipH="1">
            <a:off x="8056563" y="3657600"/>
            <a:ext cx="2492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693" name="Text Box 13"/>
          <p:cNvSpPr txBox="1">
            <a:spLocks noChangeArrowheads="1"/>
          </p:cNvSpPr>
          <p:nvPr/>
        </p:nvSpPr>
        <p:spPr bwMode="auto">
          <a:xfrm>
            <a:off x="914400" y="947738"/>
            <a:ext cx="2247900" cy="36671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b="1" dirty="0">
                <a:latin typeface="Times New Roman" charset="0"/>
                <a:ea typeface="ＭＳ Ｐゴシック" charset="0"/>
              </a:rPr>
              <a:t>Accurate Assessment</a:t>
            </a:r>
          </a:p>
        </p:txBody>
      </p:sp>
      <p:sp>
        <p:nvSpPr>
          <p:cNvPr id="71694" name="Line 14"/>
          <p:cNvSpPr>
            <a:spLocks noChangeShapeType="1"/>
          </p:cNvSpPr>
          <p:nvPr/>
        </p:nvSpPr>
        <p:spPr bwMode="auto">
          <a:xfrm>
            <a:off x="2895600" y="2590800"/>
            <a:ext cx="573088" cy="4349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695" name="Line 15"/>
          <p:cNvSpPr>
            <a:spLocks noChangeShapeType="1"/>
          </p:cNvSpPr>
          <p:nvPr/>
        </p:nvSpPr>
        <p:spPr bwMode="auto">
          <a:xfrm flipH="1">
            <a:off x="5867400" y="2590800"/>
            <a:ext cx="560388" cy="4603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696" name="Line 16"/>
          <p:cNvSpPr>
            <a:spLocks noChangeShapeType="1"/>
          </p:cNvSpPr>
          <p:nvPr/>
        </p:nvSpPr>
        <p:spPr bwMode="auto">
          <a:xfrm>
            <a:off x="4648200" y="3611563"/>
            <a:ext cx="0" cy="2746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697" name="Line 17"/>
          <p:cNvSpPr>
            <a:spLocks noChangeShapeType="1"/>
          </p:cNvSpPr>
          <p:nvPr/>
        </p:nvSpPr>
        <p:spPr bwMode="auto">
          <a:xfrm>
            <a:off x="6853238" y="2493963"/>
            <a:ext cx="80962" cy="2992437"/>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698" name="Text Box 18"/>
          <p:cNvSpPr txBox="1">
            <a:spLocks noChangeArrowheads="1"/>
          </p:cNvSpPr>
          <p:nvPr/>
        </p:nvSpPr>
        <p:spPr bwMode="auto">
          <a:xfrm>
            <a:off x="6477000" y="3810000"/>
            <a:ext cx="1822450" cy="366713"/>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dirty="0">
                <a:latin typeface="Arial" charset="0"/>
                <a:ea typeface="ＭＳ Ｐゴシック" charset="0"/>
              </a:rPr>
              <a:t>Effectively Used</a:t>
            </a:r>
          </a:p>
        </p:txBody>
      </p:sp>
      <p:sp>
        <p:nvSpPr>
          <p:cNvPr id="71699" name="Line 19"/>
          <p:cNvSpPr>
            <a:spLocks noChangeShapeType="1"/>
          </p:cNvSpPr>
          <p:nvPr/>
        </p:nvSpPr>
        <p:spPr bwMode="auto">
          <a:xfrm>
            <a:off x="5502275" y="3429000"/>
            <a:ext cx="1127125" cy="198120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700" name="Line 20"/>
          <p:cNvSpPr>
            <a:spLocks noChangeShapeType="1"/>
          </p:cNvSpPr>
          <p:nvPr/>
        </p:nvSpPr>
        <p:spPr bwMode="auto">
          <a:xfrm flipH="1">
            <a:off x="3200400" y="4724400"/>
            <a:ext cx="157163" cy="609600"/>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701" name="Line 21"/>
          <p:cNvSpPr>
            <a:spLocks noChangeShapeType="1"/>
          </p:cNvSpPr>
          <p:nvPr/>
        </p:nvSpPr>
        <p:spPr bwMode="auto">
          <a:xfrm>
            <a:off x="2303463" y="2365375"/>
            <a:ext cx="0" cy="3152775"/>
          </a:xfrm>
          <a:prstGeom prst="line">
            <a:avLst/>
          </a:prstGeom>
          <a:noFill/>
          <a:ln w="952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702" name="Oval 22"/>
          <p:cNvSpPr>
            <a:spLocks noChangeArrowheads="1"/>
          </p:cNvSpPr>
          <p:nvPr/>
        </p:nvSpPr>
        <p:spPr bwMode="auto">
          <a:xfrm>
            <a:off x="1828800" y="5257800"/>
            <a:ext cx="5715000" cy="1371600"/>
          </a:xfrm>
          <a:prstGeom prst="ellipse">
            <a:avLst/>
          </a:prstGeom>
          <a:solidFill>
            <a:srgbClr val="AFFAA9"/>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lnSpc>
                <a:spcPct val="90000"/>
              </a:lnSpc>
              <a:defRPr/>
            </a:pPr>
            <a:r>
              <a:rPr lang="en-US" b="1" dirty="0">
                <a:latin typeface="Times New Roman" charset="0"/>
                <a:ea typeface="ＭＳ Ｐゴシック" charset="0"/>
              </a:rPr>
              <a:t>Student Involvement</a:t>
            </a:r>
          </a:p>
          <a:p>
            <a:pPr algn="ctr" eaLnBrk="1" hangingPunct="1">
              <a:lnSpc>
                <a:spcPct val="90000"/>
              </a:lnSpc>
              <a:defRPr/>
            </a:pPr>
            <a:r>
              <a:rPr lang="en-US" sz="1400" dirty="0">
                <a:latin typeface="Times New Roman" charset="0"/>
                <a:ea typeface="ＭＳ Ｐゴシック" charset="0"/>
              </a:rPr>
              <a:t>Students are users, too.</a:t>
            </a:r>
          </a:p>
          <a:p>
            <a:pPr algn="ctr" eaLnBrk="1" hangingPunct="1">
              <a:lnSpc>
                <a:spcPct val="90000"/>
              </a:lnSpc>
              <a:defRPr/>
            </a:pPr>
            <a:r>
              <a:rPr lang="en-US" sz="1400" dirty="0">
                <a:latin typeface="Times New Roman" charset="0"/>
                <a:ea typeface="ＭＳ Ｐゴシック" charset="0"/>
              </a:rPr>
              <a:t>Students need to understand learning targets, too.</a:t>
            </a:r>
          </a:p>
          <a:p>
            <a:pPr algn="ctr" eaLnBrk="1" hangingPunct="1">
              <a:lnSpc>
                <a:spcPct val="90000"/>
              </a:lnSpc>
              <a:defRPr/>
            </a:pPr>
            <a:r>
              <a:rPr lang="en-US" sz="1400" dirty="0">
                <a:latin typeface="Times New Roman" charset="0"/>
                <a:ea typeface="ＭＳ Ｐゴシック" charset="0"/>
              </a:rPr>
              <a:t>Students can participate in the assessment process, too.</a:t>
            </a:r>
          </a:p>
          <a:p>
            <a:pPr algn="ctr" eaLnBrk="1" hangingPunct="1">
              <a:lnSpc>
                <a:spcPct val="90000"/>
              </a:lnSpc>
              <a:defRPr/>
            </a:pPr>
            <a:r>
              <a:rPr lang="en-US" sz="1400" dirty="0">
                <a:latin typeface="Times New Roman" charset="0"/>
                <a:ea typeface="ＭＳ Ｐゴシック" charset="0"/>
              </a:rPr>
              <a:t>Students can track progress and communicate, too.</a:t>
            </a:r>
          </a:p>
        </p:txBody>
      </p:sp>
      <p:sp>
        <p:nvSpPr>
          <p:cNvPr id="71703" name="Line 23"/>
          <p:cNvSpPr>
            <a:spLocks noChangeShapeType="1"/>
          </p:cNvSpPr>
          <p:nvPr/>
        </p:nvSpPr>
        <p:spPr bwMode="auto">
          <a:xfrm flipV="1">
            <a:off x="1066800" y="3778250"/>
            <a:ext cx="0" cy="29257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704" name="Line 24"/>
          <p:cNvSpPr>
            <a:spLocks noChangeShapeType="1"/>
          </p:cNvSpPr>
          <p:nvPr/>
        </p:nvSpPr>
        <p:spPr bwMode="auto">
          <a:xfrm>
            <a:off x="4648200" y="5059363"/>
            <a:ext cx="0" cy="19843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dirty="0">
              <a:latin typeface="Arial" charset="0"/>
              <a:ea typeface="ＭＳ Ｐゴシック" charset="0"/>
            </a:endParaRPr>
          </a:p>
        </p:txBody>
      </p:sp>
      <p:sp>
        <p:nvSpPr>
          <p:cNvPr id="71705" name="Rectangle 25"/>
          <p:cNvSpPr>
            <a:spLocks noChangeArrowheads="1"/>
          </p:cNvSpPr>
          <p:nvPr/>
        </p:nvSpPr>
        <p:spPr bwMode="auto">
          <a:xfrm>
            <a:off x="190500" y="627062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endParaRPr lang="en-US" dirty="0">
              <a:latin typeface="Times New Roman" charset="0"/>
              <a:ea typeface="ＭＳ Ｐゴシック" charset="0"/>
            </a:endParaRPr>
          </a:p>
        </p:txBody>
      </p:sp>
    </p:spTree>
    <p:extLst>
      <p:ext uri="{BB962C8B-B14F-4D97-AF65-F5344CB8AC3E}">
        <p14:creationId xmlns:p14="http://schemas.microsoft.com/office/powerpoint/2010/main" val="1873824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57200" y="1828800"/>
            <a:ext cx="8458200" cy="1470025"/>
          </a:xfrm>
        </p:spPr>
        <p:txBody>
          <a:bodyPr>
            <a:normAutofit/>
          </a:bodyPr>
          <a:lstStyle/>
          <a:p>
            <a:pPr fontAlgn="auto">
              <a:spcAft>
                <a:spcPts val="0"/>
              </a:spcAft>
              <a:defRPr/>
            </a:pPr>
            <a:r>
              <a:rPr lang="en-US" sz="4800" b="1" dirty="0" smtClean="0">
                <a:solidFill>
                  <a:srgbClr val="C00000"/>
                </a:solidFill>
                <a:ea typeface="+mj-ea"/>
              </a:rPr>
              <a:t>Target</a:t>
            </a:r>
            <a:r>
              <a:rPr lang="en-US" sz="4800" b="1" dirty="0" smtClean="0">
                <a:ea typeface="+mj-ea"/>
              </a:rPr>
              <a:t> </a:t>
            </a:r>
            <a:r>
              <a:rPr lang="en-US" sz="4800" b="1" dirty="0">
                <a:ea typeface="+mj-ea"/>
              </a:rPr>
              <a:t>-</a:t>
            </a:r>
            <a:r>
              <a:rPr lang="en-US" sz="4800" b="1" dirty="0">
                <a:solidFill>
                  <a:srgbClr val="FF66CC"/>
                </a:solidFill>
                <a:ea typeface="+mj-ea"/>
              </a:rPr>
              <a:t>Method</a:t>
            </a:r>
            <a:r>
              <a:rPr lang="en-US" sz="4800" b="1" dirty="0">
                <a:ea typeface="+mj-ea"/>
              </a:rPr>
              <a:t> Match	</a:t>
            </a:r>
          </a:p>
        </p:txBody>
      </p:sp>
      <p:sp>
        <p:nvSpPr>
          <p:cNvPr id="2051" name="Rectangle 3"/>
          <p:cNvSpPr>
            <a:spLocks noGrp="1" noChangeArrowheads="1"/>
          </p:cNvSpPr>
          <p:nvPr>
            <p:ph type="subTitle" idx="1"/>
          </p:nvPr>
        </p:nvSpPr>
        <p:spPr>
          <a:xfrm>
            <a:off x="685800" y="4572000"/>
            <a:ext cx="6461125" cy="1066800"/>
          </a:xfrm>
        </p:spPr>
        <p:txBody>
          <a:bodyPr rtlCol="0"/>
          <a:lstStyle/>
          <a:p>
            <a:pPr fontAlgn="auto">
              <a:spcAft>
                <a:spcPts val="0"/>
              </a:spcAft>
              <a:defRPr/>
            </a:pPr>
            <a:r>
              <a:rPr lang="en-US" dirty="0" smtClean="0">
                <a:ea typeface="+mn-ea"/>
              </a:rPr>
              <a:t>Selecting The Right Type of Assessment</a:t>
            </a:r>
            <a:endParaRPr lang="en-US" dirty="0">
              <a:ea typeface="+mn-ea"/>
            </a:endParaRPr>
          </a:p>
        </p:txBody>
      </p:sp>
    </p:spTree>
    <p:extLst>
      <p:ext uri="{BB962C8B-B14F-4D97-AF65-F5344CB8AC3E}">
        <p14:creationId xmlns:p14="http://schemas.microsoft.com/office/powerpoint/2010/main" val="1725773309"/>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609600"/>
            <a:ext cx="8229600" cy="1066800"/>
          </a:xfrm>
        </p:spPr>
        <p:txBody>
          <a:bodyPr>
            <a:normAutofit fontScale="90000"/>
          </a:bodyPr>
          <a:lstStyle/>
          <a:p>
            <a:r>
              <a:rPr lang="en-US" altLang="en-US" b="1" dirty="0" smtClean="0"/>
              <a:t>Clear Targets: Benefits to Students</a:t>
            </a:r>
          </a:p>
        </p:txBody>
      </p:sp>
      <p:sp>
        <p:nvSpPr>
          <p:cNvPr id="49155" name="Rectangle 3"/>
          <p:cNvSpPr>
            <a:spLocks noGrp="1" noChangeArrowheads="1"/>
          </p:cNvSpPr>
          <p:nvPr>
            <p:ph type="body" sz="quarter" idx="10"/>
          </p:nvPr>
        </p:nvSpPr>
        <p:spPr bwMode="auto">
          <a:xfrm>
            <a:off x="533400" y="1676400"/>
            <a:ext cx="800100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a:buFontTx/>
              <a:buNone/>
            </a:pPr>
            <a:endParaRPr lang="en-US" altLang="en-US" sz="3600" dirty="0" smtClean="0"/>
          </a:p>
          <a:p>
            <a:pPr algn="ctr">
              <a:buFontTx/>
              <a:buNone/>
            </a:pPr>
            <a:r>
              <a:rPr lang="en-US" altLang="en-US" sz="3600" dirty="0" smtClean="0"/>
              <a:t>Students who could identify their learning scored 27 percentile points higher than those who could not.</a:t>
            </a:r>
          </a:p>
          <a:p>
            <a:pPr algn="r">
              <a:buFontTx/>
              <a:buNone/>
            </a:pPr>
            <a:r>
              <a:rPr lang="en-US" altLang="en-US" sz="3600" dirty="0" smtClean="0"/>
              <a:t>~Marzano, 2005</a:t>
            </a:r>
          </a:p>
          <a:p>
            <a:pPr algn="r">
              <a:buFontTx/>
              <a:buNone/>
            </a:pPr>
            <a:endParaRPr lang="en-US" altLang="en-US" sz="3600" dirty="0"/>
          </a:p>
          <a:p>
            <a:pPr algn="ctr"/>
            <a:r>
              <a:rPr lang="en-US" altLang="en-US" sz="3600" dirty="0"/>
              <a:t>Students can hit any target they can see that holds still for them.</a:t>
            </a:r>
          </a:p>
          <a:p>
            <a:pPr algn="r">
              <a:buFontTx/>
              <a:buNone/>
            </a:pPr>
            <a:endParaRPr lang="en-US" altLang="en-US" sz="3600" dirty="0" smtClean="0"/>
          </a:p>
          <a:p>
            <a:endParaRPr lang="en-US" altLang="en-US" dirty="0" smtClean="0"/>
          </a:p>
          <a:p>
            <a:endParaRPr lang="en-US" altLang="en-US" dirty="0" smtClean="0"/>
          </a:p>
        </p:txBody>
      </p:sp>
    </p:spTree>
    <p:extLst>
      <p:ext uri="{BB962C8B-B14F-4D97-AF65-F5344CB8AC3E}">
        <p14:creationId xmlns:p14="http://schemas.microsoft.com/office/powerpoint/2010/main" val="18224874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5"/>
          <p:cNvSpPr>
            <a:spLocks noGrp="1"/>
          </p:cNvSpPr>
          <p:nvPr>
            <p:ph type="title"/>
          </p:nvPr>
        </p:nvSpPr>
        <p:spPr>
          <a:xfrm>
            <a:off x="470770" y="609600"/>
            <a:ext cx="8229600" cy="1066800"/>
          </a:xfrm>
        </p:spPr>
        <p:txBody>
          <a:bodyPr/>
          <a:lstStyle/>
          <a:p>
            <a:r>
              <a:rPr lang="en-US" altLang="en-US" b="1" dirty="0" smtClean="0"/>
              <a:t>A Math Example</a:t>
            </a:r>
          </a:p>
        </p:txBody>
      </p:sp>
      <p:sp>
        <p:nvSpPr>
          <p:cNvPr id="5" name="Slide Number Placeholder 4"/>
          <p:cNvSpPr>
            <a:spLocks noGrp="1"/>
          </p:cNvSpPr>
          <p:nvPr>
            <p:ph type="sldNum" sz="quarter" idx="12"/>
          </p:nvPr>
        </p:nvSpPr>
        <p:spPr/>
        <p:txBody>
          <a:bodyPr/>
          <a:lstStyle/>
          <a:p>
            <a:pPr>
              <a:defRPr/>
            </a:pPr>
            <a:fld id="{6163067C-CC84-485A-82E5-D6191A9E6614}" type="slidenum">
              <a:rPr lang="en-US" smtClean="0"/>
              <a:pPr>
                <a:defRPr/>
              </a:pPr>
              <a:t>37</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1169700254"/>
              </p:ext>
            </p:extLst>
          </p:nvPr>
        </p:nvGraphicFramePr>
        <p:xfrm>
          <a:off x="470770" y="1676400"/>
          <a:ext cx="8229600" cy="4800599"/>
        </p:xfrm>
        <a:graphic>
          <a:graphicData uri="http://schemas.openxmlformats.org/drawingml/2006/table">
            <a:tbl>
              <a:tblPr firstRow="1" bandRow="1">
                <a:tableStyleId>{5C22544A-7EE6-4342-B048-85BDC9FD1C3A}</a:tableStyleId>
              </a:tblPr>
              <a:tblGrid>
                <a:gridCol w="4114800"/>
                <a:gridCol w="4114800"/>
              </a:tblGrid>
              <a:tr h="667785">
                <a:tc>
                  <a:txBody>
                    <a:bodyPr/>
                    <a:lstStyle/>
                    <a:p>
                      <a:r>
                        <a:rPr lang="en-US" sz="2400" dirty="0" smtClean="0"/>
                        <a:t>Geometry</a:t>
                      </a:r>
                      <a:endParaRPr lang="en-US" sz="2400" dirty="0"/>
                    </a:p>
                  </a:txBody>
                  <a:tcPr marT="45713" marB="45713"/>
                </a:tc>
                <a:tc>
                  <a:txBody>
                    <a:bodyPr/>
                    <a:lstStyle/>
                    <a:p>
                      <a:r>
                        <a:rPr lang="en-US" sz="2400" dirty="0" smtClean="0"/>
                        <a:t>Subject</a:t>
                      </a:r>
                      <a:endParaRPr lang="en-US" sz="2400" dirty="0"/>
                    </a:p>
                  </a:txBody>
                  <a:tcPr marT="45713" marB="45713"/>
                </a:tc>
              </a:tr>
              <a:tr h="709713">
                <a:tc>
                  <a:txBody>
                    <a:bodyPr/>
                    <a:lstStyle/>
                    <a:p>
                      <a:r>
                        <a:rPr lang="en-US" sz="2400" dirty="0" smtClean="0"/>
                        <a:t>Pythagorean</a:t>
                      </a:r>
                      <a:r>
                        <a:rPr lang="en-US" sz="2400" baseline="0" dirty="0" smtClean="0"/>
                        <a:t> Theorem</a:t>
                      </a:r>
                      <a:endParaRPr lang="en-US" sz="2400" dirty="0"/>
                    </a:p>
                  </a:txBody>
                  <a:tcPr marT="45713" marB="45713"/>
                </a:tc>
                <a:tc>
                  <a:txBody>
                    <a:bodyPr/>
                    <a:lstStyle/>
                    <a:p>
                      <a:r>
                        <a:rPr lang="en-US" sz="2400" dirty="0" smtClean="0"/>
                        <a:t>Topic</a:t>
                      </a:r>
                      <a:endParaRPr lang="en-US" sz="2400" dirty="0"/>
                    </a:p>
                  </a:txBody>
                  <a:tcPr marT="45713" marB="45713"/>
                </a:tc>
              </a:tr>
              <a:tr h="709713">
                <a:tc>
                  <a:txBody>
                    <a:bodyPr/>
                    <a:lstStyle/>
                    <a:p>
                      <a:r>
                        <a:rPr lang="en-US" sz="2400" dirty="0" smtClean="0"/>
                        <a:t>Chapter 10</a:t>
                      </a:r>
                      <a:endParaRPr lang="en-US" sz="2400" dirty="0"/>
                    </a:p>
                  </a:txBody>
                  <a:tcPr marT="45713" marB="45713"/>
                </a:tc>
                <a:tc>
                  <a:txBody>
                    <a:bodyPr/>
                    <a:lstStyle/>
                    <a:p>
                      <a:r>
                        <a:rPr lang="en-US" sz="2400" dirty="0" smtClean="0"/>
                        <a:t>Resource</a:t>
                      </a:r>
                      <a:endParaRPr lang="en-US" sz="2400" dirty="0"/>
                    </a:p>
                  </a:txBody>
                  <a:tcPr marT="45713" marB="45713"/>
                </a:tc>
              </a:tr>
              <a:tr h="1224983">
                <a:tc>
                  <a:txBody>
                    <a:bodyPr/>
                    <a:lstStyle/>
                    <a:p>
                      <a:r>
                        <a:rPr lang="en-US" sz="2400" dirty="0" smtClean="0"/>
                        <a:t>Use</a:t>
                      </a:r>
                      <a:r>
                        <a:rPr lang="en-US" sz="2400" baseline="0" dirty="0" smtClean="0"/>
                        <a:t> Geometric Tiles for proof</a:t>
                      </a:r>
                      <a:endParaRPr lang="en-US" sz="2400" dirty="0"/>
                    </a:p>
                  </a:txBody>
                  <a:tcPr marT="45713" marB="45713"/>
                </a:tc>
                <a:tc>
                  <a:txBody>
                    <a:bodyPr/>
                    <a:lstStyle/>
                    <a:p>
                      <a:r>
                        <a:rPr lang="en-US" sz="2400" dirty="0" smtClean="0"/>
                        <a:t>Activity</a:t>
                      </a:r>
                      <a:endParaRPr lang="en-US" sz="2400" dirty="0"/>
                    </a:p>
                  </a:txBody>
                  <a:tcPr marT="45713" marB="45713"/>
                </a:tc>
              </a:tr>
              <a:tr h="1488405">
                <a:tc>
                  <a:txBody>
                    <a:bodyPr/>
                    <a:lstStyle/>
                    <a:p>
                      <a:r>
                        <a:rPr lang="en-US" sz="2400" dirty="0" smtClean="0"/>
                        <a:t>The lengths</a:t>
                      </a:r>
                      <a:r>
                        <a:rPr lang="en-US" sz="2400" baseline="0" dirty="0" smtClean="0"/>
                        <a:t> of the t</a:t>
                      </a:r>
                      <a:r>
                        <a:rPr lang="en-US" sz="2400" dirty="0" smtClean="0"/>
                        <a:t>hree sides</a:t>
                      </a:r>
                      <a:r>
                        <a:rPr lang="en-US" sz="2400" baseline="0" dirty="0" smtClean="0"/>
                        <a:t> of a right triangle are related</a:t>
                      </a:r>
                      <a:endParaRPr lang="en-US" sz="2400" dirty="0"/>
                    </a:p>
                  </a:txBody>
                  <a:tcPr marT="45713" marB="45713"/>
                </a:tc>
                <a:tc>
                  <a:txBody>
                    <a:bodyPr/>
                    <a:lstStyle/>
                    <a:p>
                      <a:r>
                        <a:rPr lang="en-US" sz="2400" dirty="0" smtClean="0"/>
                        <a:t>Learning Target</a:t>
                      </a:r>
                      <a:endParaRPr lang="en-US" sz="2400" dirty="0"/>
                    </a:p>
                  </a:txBody>
                  <a:tcPr marT="45713" marB="45713"/>
                </a:tc>
              </a:tr>
            </a:tbl>
          </a:graphicData>
        </a:graphic>
      </p:graphicFrame>
    </p:spTree>
    <p:extLst>
      <p:ext uri="{BB962C8B-B14F-4D97-AF65-F5344CB8AC3E}">
        <p14:creationId xmlns:p14="http://schemas.microsoft.com/office/powerpoint/2010/main" val="42617698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b="1" dirty="0" smtClean="0"/>
              <a:t>Kinds of Targets</a:t>
            </a:r>
          </a:p>
        </p:txBody>
      </p:sp>
      <p:sp>
        <p:nvSpPr>
          <p:cNvPr id="52227" name="Rectangle 3"/>
          <p:cNvSpPr>
            <a:spLocks noGrp="1" noChangeArrowheads="1"/>
          </p:cNvSpPr>
          <p:nvPr>
            <p:ph type="body" sz="quarter" idx="10"/>
          </p:nvPr>
        </p:nvSpPr>
        <p:spPr bwMode="auto">
          <a:xfrm>
            <a:off x="609600" y="2209801"/>
            <a:ext cx="7696200" cy="411797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indent="-342900">
              <a:buFont typeface="Arial" panose="020B0604020202020204" pitchFamily="34" charset="0"/>
              <a:buChar char="•"/>
            </a:pPr>
            <a:r>
              <a:rPr lang="en-US" altLang="en-US" sz="4000" dirty="0" smtClean="0"/>
              <a:t>Master content </a:t>
            </a:r>
            <a:r>
              <a:rPr lang="en-US" altLang="en-US" sz="4000" dirty="0" smtClean="0">
                <a:solidFill>
                  <a:srgbClr val="0070C0"/>
                </a:solidFill>
              </a:rPr>
              <a:t>knowledge</a:t>
            </a:r>
          </a:p>
          <a:p>
            <a:pPr marL="342900" indent="-342900">
              <a:buFont typeface="Arial" panose="020B0604020202020204" pitchFamily="34" charset="0"/>
              <a:buChar char="•"/>
            </a:pPr>
            <a:r>
              <a:rPr lang="en-US" altLang="en-US" sz="4000" dirty="0" smtClean="0"/>
              <a:t>Use knowledge to </a:t>
            </a:r>
            <a:r>
              <a:rPr lang="en-US" altLang="en-US" sz="4000" dirty="0" smtClean="0">
                <a:solidFill>
                  <a:srgbClr val="0070C0"/>
                </a:solidFill>
              </a:rPr>
              <a:t>reason and solve</a:t>
            </a:r>
            <a:r>
              <a:rPr lang="en-US" altLang="en-US" sz="4000" dirty="0" smtClean="0"/>
              <a:t> problems</a:t>
            </a:r>
          </a:p>
          <a:p>
            <a:pPr marL="342900" indent="-342900">
              <a:buFont typeface="Arial" panose="020B0604020202020204" pitchFamily="34" charset="0"/>
              <a:buChar char="•"/>
            </a:pPr>
            <a:r>
              <a:rPr lang="en-US" altLang="en-US" sz="4000" dirty="0" smtClean="0"/>
              <a:t>Demonstrate </a:t>
            </a:r>
            <a:r>
              <a:rPr lang="en-US" altLang="en-US" sz="4000" dirty="0" smtClean="0">
                <a:solidFill>
                  <a:srgbClr val="0070C0"/>
                </a:solidFill>
              </a:rPr>
              <a:t>performance skills</a:t>
            </a:r>
          </a:p>
          <a:p>
            <a:pPr marL="342900" indent="-342900">
              <a:buFont typeface="Arial" panose="020B0604020202020204" pitchFamily="34" charset="0"/>
              <a:buChar char="•"/>
            </a:pPr>
            <a:r>
              <a:rPr lang="en-US" altLang="en-US" sz="4000" dirty="0" smtClean="0"/>
              <a:t>Create quality </a:t>
            </a:r>
            <a:r>
              <a:rPr lang="en-US" altLang="en-US" sz="4000" dirty="0" smtClean="0">
                <a:solidFill>
                  <a:srgbClr val="0070C0"/>
                </a:solidFill>
              </a:rPr>
              <a:t>products</a:t>
            </a:r>
          </a:p>
        </p:txBody>
      </p:sp>
      <p:sp>
        <p:nvSpPr>
          <p:cNvPr id="209924" name="Text Box 4"/>
          <p:cNvSpPr txBox="1">
            <a:spLocks noChangeArrowheads="1"/>
          </p:cNvSpPr>
          <p:nvPr/>
        </p:nvSpPr>
        <p:spPr bwMode="auto">
          <a:xfrm>
            <a:off x="3946525" y="5062538"/>
            <a:ext cx="184150" cy="274637"/>
          </a:xfrm>
          <a:prstGeom prst="rect">
            <a:avLst/>
          </a:prstGeom>
          <a:noFill/>
          <a:ln w="9525">
            <a:noFill/>
            <a:miter lim="800000"/>
            <a:headEnd/>
            <a:tailEnd/>
          </a:ln>
          <a:effectLst/>
        </p:spPr>
        <p:txBody>
          <a:bodyPr wrap="none">
            <a:spAutoFit/>
          </a:bodyPr>
          <a:lstStyle/>
          <a:p>
            <a:pPr>
              <a:defRPr/>
            </a:pPr>
            <a:endParaRPr lang="en-US" sz="1200" dirty="0">
              <a:effectLst>
                <a:outerShdw blurRad="38100" dist="38100" dir="2700000" algn="tl">
                  <a:srgbClr val="C0C0C0"/>
                </a:outerShdw>
              </a:effectLst>
              <a:latin typeface="Arial" charset="0"/>
            </a:endParaRPr>
          </a:p>
        </p:txBody>
      </p:sp>
      <p:sp>
        <p:nvSpPr>
          <p:cNvPr id="209926" name="Text Box 6"/>
          <p:cNvSpPr txBox="1">
            <a:spLocks noChangeArrowheads="1"/>
          </p:cNvSpPr>
          <p:nvPr/>
        </p:nvSpPr>
        <p:spPr bwMode="auto">
          <a:xfrm>
            <a:off x="4327525" y="6053138"/>
            <a:ext cx="184150" cy="274637"/>
          </a:xfrm>
          <a:prstGeom prst="rect">
            <a:avLst/>
          </a:prstGeom>
          <a:noFill/>
          <a:ln w="9525">
            <a:noFill/>
            <a:miter lim="800000"/>
            <a:headEnd/>
            <a:tailEnd/>
          </a:ln>
          <a:effectLst/>
        </p:spPr>
        <p:txBody>
          <a:bodyPr wrap="none">
            <a:spAutoFit/>
          </a:bodyPr>
          <a:lstStyle/>
          <a:p>
            <a:pPr>
              <a:defRPr/>
            </a:pPr>
            <a:endParaRPr lang="en-US" sz="1200" dirty="0">
              <a:effectLst>
                <a:outerShdw blurRad="38100" dist="38100" dir="2700000" algn="tl">
                  <a:srgbClr val="C0C0C0"/>
                </a:outerShdw>
              </a:effectLst>
              <a:latin typeface="Arial" charset="0"/>
            </a:endParaRPr>
          </a:p>
        </p:txBody>
      </p:sp>
    </p:spTree>
    <p:extLst>
      <p:ext uri="{BB962C8B-B14F-4D97-AF65-F5344CB8AC3E}">
        <p14:creationId xmlns:p14="http://schemas.microsoft.com/office/powerpoint/2010/main" val="637803444"/>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28600" y="2109788"/>
          <a:ext cx="8686800" cy="3910014"/>
        </p:xfrm>
        <a:graphic>
          <a:graphicData uri="http://schemas.openxmlformats.org/drawingml/2006/table">
            <a:tbl>
              <a:tblPr firstRow="1" bandRow="1">
                <a:tableStyleId>{2D5ABB26-0587-4C30-8999-92F81FD0307C}</a:tableStyleId>
              </a:tblPr>
              <a:tblGrid>
                <a:gridCol w="2380224"/>
                <a:gridCol w="2095410"/>
                <a:gridCol w="2176787"/>
                <a:gridCol w="2034379"/>
              </a:tblGrid>
              <a:tr h="651669">
                <a:tc>
                  <a:txBody>
                    <a:bodyPr/>
                    <a:lstStyle/>
                    <a:p>
                      <a:pPr marL="0" indent="0" algn="ctr"/>
                      <a:r>
                        <a:rPr lang="en-US" sz="2800" b="1" u="sng" dirty="0" smtClean="0"/>
                        <a:t>Knowledge</a:t>
                      </a:r>
                      <a:endParaRPr lang="en-US" sz="2800" b="1" u="sng" dirty="0"/>
                    </a:p>
                  </a:txBody>
                  <a:tcPr/>
                </a:tc>
                <a:tc>
                  <a:txBody>
                    <a:bodyPr/>
                    <a:lstStyle/>
                    <a:p>
                      <a:pPr algn="l"/>
                      <a:r>
                        <a:rPr lang="en-US" sz="2800" b="1" u="sng" dirty="0" smtClean="0"/>
                        <a:t>Reason</a:t>
                      </a:r>
                      <a:endParaRPr lang="en-US" sz="2800" b="1" u="sng" dirty="0"/>
                    </a:p>
                  </a:txBody>
                  <a:tcPr/>
                </a:tc>
                <a:tc>
                  <a:txBody>
                    <a:bodyPr/>
                    <a:lstStyle/>
                    <a:p>
                      <a:pPr algn="l"/>
                      <a:r>
                        <a:rPr lang="en-US" sz="2800" b="1" u="sng" dirty="0" smtClean="0"/>
                        <a:t>Skill</a:t>
                      </a:r>
                      <a:endParaRPr lang="en-US" sz="2800" b="1" u="sng" dirty="0"/>
                    </a:p>
                  </a:txBody>
                  <a:tcPr/>
                </a:tc>
                <a:tc>
                  <a:txBody>
                    <a:bodyPr/>
                    <a:lstStyle/>
                    <a:p>
                      <a:pPr algn="l"/>
                      <a:r>
                        <a:rPr lang="en-US" sz="2800" b="1" u="sng" dirty="0" smtClean="0"/>
                        <a:t>Product </a:t>
                      </a:r>
                      <a:endParaRPr lang="en-US" sz="2800" b="1" u="sng" dirty="0"/>
                    </a:p>
                  </a:txBody>
                  <a:tcPr/>
                </a:tc>
              </a:tr>
              <a:tr h="651669">
                <a:tc>
                  <a:txBody>
                    <a:bodyPr/>
                    <a:lstStyle/>
                    <a:p>
                      <a:r>
                        <a:rPr lang="en-US" sz="2400" b="1" dirty="0" smtClean="0"/>
                        <a:t>List</a:t>
                      </a:r>
                      <a:endParaRPr lang="en-US" sz="2400" b="1" dirty="0"/>
                    </a:p>
                  </a:txBody>
                  <a:tcPr/>
                </a:tc>
                <a:tc>
                  <a:txBody>
                    <a:bodyPr/>
                    <a:lstStyle/>
                    <a:p>
                      <a:r>
                        <a:rPr lang="en-US" sz="2400" b="1" dirty="0" smtClean="0"/>
                        <a:t>Predict</a:t>
                      </a:r>
                      <a:endParaRPr lang="en-US" sz="2400" b="1" dirty="0"/>
                    </a:p>
                  </a:txBody>
                  <a:tcPr/>
                </a:tc>
                <a:tc>
                  <a:txBody>
                    <a:bodyPr/>
                    <a:lstStyle/>
                    <a:p>
                      <a:r>
                        <a:rPr lang="en-US" sz="2400" b="1" dirty="0" smtClean="0"/>
                        <a:t>Measure</a:t>
                      </a:r>
                      <a:endParaRPr lang="en-US" sz="2400" b="1" dirty="0"/>
                    </a:p>
                  </a:txBody>
                  <a:tcPr/>
                </a:tc>
                <a:tc>
                  <a:txBody>
                    <a:bodyPr/>
                    <a:lstStyle/>
                    <a:p>
                      <a:r>
                        <a:rPr lang="en-US" sz="2400" b="1" dirty="0" smtClean="0"/>
                        <a:t>Construct</a:t>
                      </a:r>
                      <a:endParaRPr lang="en-US" sz="2400" b="1" dirty="0"/>
                    </a:p>
                  </a:txBody>
                  <a:tcPr/>
                </a:tc>
              </a:tr>
              <a:tr h="651669">
                <a:tc>
                  <a:txBody>
                    <a:bodyPr/>
                    <a:lstStyle/>
                    <a:p>
                      <a:r>
                        <a:rPr lang="en-US" sz="2400" b="1" dirty="0" smtClean="0"/>
                        <a:t>Define</a:t>
                      </a:r>
                      <a:endParaRPr lang="en-US" sz="2400" b="1" dirty="0"/>
                    </a:p>
                  </a:txBody>
                  <a:tcPr/>
                </a:tc>
                <a:tc>
                  <a:txBody>
                    <a:bodyPr/>
                    <a:lstStyle/>
                    <a:p>
                      <a:r>
                        <a:rPr lang="en-US" sz="2400" b="1" dirty="0" smtClean="0"/>
                        <a:t>Infer</a:t>
                      </a:r>
                      <a:endParaRPr lang="en-US" sz="2400" b="1" dirty="0"/>
                    </a:p>
                  </a:txBody>
                  <a:tcPr/>
                </a:tc>
                <a:tc>
                  <a:txBody>
                    <a:bodyPr/>
                    <a:lstStyle/>
                    <a:p>
                      <a:r>
                        <a:rPr lang="en-US" sz="2200" b="1" dirty="0" smtClean="0"/>
                        <a:t>Demonstrate</a:t>
                      </a:r>
                      <a:endParaRPr lang="en-US" sz="2200" b="1" dirty="0"/>
                    </a:p>
                  </a:txBody>
                  <a:tcPr/>
                </a:tc>
                <a:tc>
                  <a:txBody>
                    <a:bodyPr/>
                    <a:lstStyle/>
                    <a:p>
                      <a:r>
                        <a:rPr lang="en-US" sz="2400" b="1" dirty="0" smtClean="0"/>
                        <a:t>Develop</a:t>
                      </a:r>
                      <a:endParaRPr lang="en-US" sz="2400" b="1" dirty="0"/>
                    </a:p>
                  </a:txBody>
                  <a:tcPr/>
                </a:tc>
              </a:tr>
              <a:tr h="651669">
                <a:tc>
                  <a:txBody>
                    <a:bodyPr/>
                    <a:lstStyle/>
                    <a:p>
                      <a:r>
                        <a:rPr lang="en-US" sz="2400" b="1" dirty="0" smtClean="0"/>
                        <a:t>Understand</a:t>
                      </a:r>
                      <a:endParaRPr lang="en-US" sz="2400" b="1" dirty="0"/>
                    </a:p>
                  </a:txBody>
                  <a:tcPr/>
                </a:tc>
                <a:tc>
                  <a:txBody>
                    <a:bodyPr/>
                    <a:lstStyle/>
                    <a:p>
                      <a:r>
                        <a:rPr lang="en-US" sz="2400" b="1" dirty="0" smtClean="0"/>
                        <a:t>Classify</a:t>
                      </a:r>
                      <a:endParaRPr lang="en-US" sz="2400" b="1" dirty="0"/>
                    </a:p>
                  </a:txBody>
                  <a:tcPr/>
                </a:tc>
                <a:tc>
                  <a:txBody>
                    <a:bodyPr/>
                    <a:lstStyle/>
                    <a:p>
                      <a:r>
                        <a:rPr lang="en-US" sz="2400" b="1" dirty="0" smtClean="0"/>
                        <a:t>Use </a:t>
                      </a:r>
                      <a:endParaRPr lang="en-US" sz="2400" b="1" dirty="0"/>
                    </a:p>
                  </a:txBody>
                  <a:tcPr/>
                </a:tc>
                <a:tc>
                  <a:txBody>
                    <a:bodyPr/>
                    <a:lstStyle/>
                    <a:p>
                      <a:r>
                        <a:rPr lang="en-US" sz="2400" b="1" dirty="0" smtClean="0"/>
                        <a:t>Create</a:t>
                      </a:r>
                      <a:endParaRPr lang="en-US" sz="2400" b="1" dirty="0"/>
                    </a:p>
                  </a:txBody>
                  <a:tcPr/>
                </a:tc>
              </a:tr>
              <a:tr h="651669">
                <a:tc>
                  <a:txBody>
                    <a:bodyPr/>
                    <a:lstStyle/>
                    <a:p>
                      <a:r>
                        <a:rPr lang="en-US" sz="2400" b="1" dirty="0" smtClean="0"/>
                        <a:t>Recognize</a:t>
                      </a:r>
                      <a:endParaRPr lang="en-US" sz="2400" b="1" dirty="0"/>
                    </a:p>
                  </a:txBody>
                  <a:tcPr/>
                </a:tc>
                <a:tc>
                  <a:txBody>
                    <a:bodyPr/>
                    <a:lstStyle/>
                    <a:p>
                      <a:r>
                        <a:rPr lang="en-US" sz="2400" b="1" dirty="0" smtClean="0"/>
                        <a:t>Evaluate</a:t>
                      </a:r>
                      <a:endParaRPr lang="en-US" sz="2400" b="1" dirty="0"/>
                    </a:p>
                  </a:txBody>
                  <a:tcPr/>
                </a:tc>
                <a:tc>
                  <a:txBody>
                    <a:bodyPr/>
                    <a:lstStyle/>
                    <a:p>
                      <a:r>
                        <a:rPr lang="en-US" sz="2400" b="1" dirty="0" smtClean="0"/>
                        <a:t>Operate</a:t>
                      </a:r>
                      <a:endParaRPr lang="en-US" sz="2400" b="1" dirty="0"/>
                    </a:p>
                  </a:txBody>
                  <a:tcPr/>
                </a:tc>
                <a:tc>
                  <a:txBody>
                    <a:bodyPr/>
                    <a:lstStyle/>
                    <a:p>
                      <a:r>
                        <a:rPr lang="en-US" sz="2400" b="1" dirty="0" smtClean="0"/>
                        <a:t>Produce </a:t>
                      </a:r>
                      <a:endParaRPr lang="en-US" sz="2400" b="1" dirty="0"/>
                    </a:p>
                  </a:txBody>
                  <a:tcPr/>
                </a:tc>
              </a:tr>
              <a:tr h="651669">
                <a:tc>
                  <a:txBody>
                    <a:bodyPr/>
                    <a:lstStyle/>
                    <a:p>
                      <a:r>
                        <a:rPr lang="en-US" sz="2400" b="1" dirty="0" smtClean="0"/>
                        <a:t>Explain</a:t>
                      </a:r>
                      <a:endParaRPr lang="en-US" sz="2400" b="1" dirty="0"/>
                    </a:p>
                  </a:txBody>
                  <a:tcPr/>
                </a:tc>
                <a:tc>
                  <a:txBody>
                    <a:bodyPr/>
                    <a:lstStyle/>
                    <a:p>
                      <a:r>
                        <a:rPr lang="en-US" sz="2400" b="1" dirty="0" smtClean="0"/>
                        <a:t>Summarize</a:t>
                      </a:r>
                      <a:endParaRPr lang="en-US" sz="2400" b="1" dirty="0"/>
                    </a:p>
                  </a:txBody>
                  <a:tcPr/>
                </a:tc>
                <a:tc>
                  <a:txBody>
                    <a:bodyPr/>
                    <a:lstStyle/>
                    <a:p>
                      <a:r>
                        <a:rPr lang="en-US" sz="2400" b="1" dirty="0" smtClean="0"/>
                        <a:t>Calculate</a:t>
                      </a:r>
                      <a:endParaRPr lang="en-US" sz="2400" b="1" dirty="0"/>
                    </a:p>
                  </a:txBody>
                  <a:tcPr/>
                </a:tc>
                <a:tc>
                  <a:txBody>
                    <a:bodyPr/>
                    <a:lstStyle/>
                    <a:p>
                      <a:endParaRPr lang="en-US" sz="2400" b="1" dirty="0"/>
                    </a:p>
                  </a:txBody>
                  <a:tcPr/>
                </a:tc>
              </a:tr>
            </a:tbl>
          </a:graphicData>
        </a:graphic>
      </p:graphicFrame>
      <p:sp>
        <p:nvSpPr>
          <p:cNvPr id="3" name="Rectangle 2"/>
          <p:cNvSpPr/>
          <p:nvPr/>
        </p:nvSpPr>
        <p:spPr>
          <a:xfrm>
            <a:off x="76200" y="838200"/>
            <a:ext cx="8839200" cy="646331"/>
          </a:xfrm>
          <a:prstGeom prst="rect">
            <a:avLst/>
          </a:prstGeom>
        </p:spPr>
        <p:txBody>
          <a:bodyPr wrap="square">
            <a:spAutoFit/>
          </a:bodyPr>
          <a:lstStyle/>
          <a:p>
            <a:pPr>
              <a:defRPr/>
            </a:pPr>
            <a:r>
              <a:rPr lang="en-US" sz="3600" b="1" dirty="0" smtClean="0">
                <a:latin typeface="+mj-lt"/>
              </a:rPr>
              <a:t>Learning </a:t>
            </a:r>
            <a:r>
              <a:rPr lang="en-US" sz="3600" b="1" dirty="0">
                <a:latin typeface="+mj-lt"/>
              </a:rPr>
              <a:t>Targets </a:t>
            </a:r>
            <a:r>
              <a:rPr lang="en-US" sz="3600" b="1" dirty="0" smtClean="0">
                <a:latin typeface="+mj-lt"/>
              </a:rPr>
              <a:t>with Associated </a:t>
            </a:r>
            <a:r>
              <a:rPr lang="en-US" sz="3600" b="1" dirty="0">
                <a:latin typeface="+mj-lt"/>
              </a:rPr>
              <a:t>Verbs</a:t>
            </a:r>
          </a:p>
        </p:txBody>
      </p:sp>
    </p:spTree>
    <p:extLst>
      <p:ext uri="{BB962C8B-B14F-4D97-AF65-F5344CB8AC3E}">
        <p14:creationId xmlns:p14="http://schemas.microsoft.com/office/powerpoint/2010/main" val="14742592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066800"/>
          </a:xfrm>
        </p:spPr>
        <p:txBody>
          <a:bodyPr/>
          <a:lstStyle/>
          <a:p>
            <a:r>
              <a:rPr lang="en-US" b="1" dirty="0" smtClean="0"/>
              <a:t>Resources</a:t>
            </a:r>
            <a:endParaRPr lang="en-US" b="1" dirty="0"/>
          </a:p>
        </p:txBody>
      </p:sp>
      <p:sp>
        <p:nvSpPr>
          <p:cNvPr id="3" name="Content Placeholder 2"/>
          <p:cNvSpPr>
            <a:spLocks noGrp="1"/>
          </p:cNvSpPr>
          <p:nvPr>
            <p:ph idx="1"/>
          </p:nvPr>
        </p:nvSpPr>
        <p:spPr>
          <a:xfrm>
            <a:off x="457200" y="1676400"/>
            <a:ext cx="8229600" cy="4898136"/>
          </a:xfrm>
        </p:spPr>
        <p:txBody>
          <a:bodyPr/>
          <a:lstStyle/>
          <a:p>
            <a:r>
              <a:rPr lang="en-US" dirty="0" smtClean="0"/>
              <a:t>Information you may already know</a:t>
            </a:r>
          </a:p>
          <a:p>
            <a:r>
              <a:rPr lang="en-US" dirty="0" smtClean="0"/>
              <a:t>Resources to support you in your PD roles</a:t>
            </a:r>
          </a:p>
          <a:p>
            <a:r>
              <a:rPr lang="en-US" dirty="0"/>
              <a:t>WikiSpace: </a:t>
            </a:r>
            <a:r>
              <a:rPr lang="en-US" dirty="0">
                <a:hlinkClick r:id="rId2"/>
              </a:rPr>
              <a:t>http://harlemassessment.wikispaces.com</a:t>
            </a:r>
            <a:r>
              <a:rPr lang="en-US" dirty="0" smtClean="0">
                <a:hlinkClick r:id="rId2"/>
              </a:rPr>
              <a:t>/</a:t>
            </a:r>
            <a:endParaRPr lang="en-US" dirty="0" smtClean="0"/>
          </a:p>
          <a:p>
            <a:r>
              <a:rPr lang="en-US" dirty="0" smtClean="0"/>
              <a:t>Take a minute now to “join”. Then review the site.</a:t>
            </a:r>
          </a:p>
          <a:p>
            <a:endParaRPr lang="en-US" dirty="0"/>
          </a:p>
        </p:txBody>
      </p:sp>
    </p:spTree>
    <p:extLst>
      <p:ext uri="{BB962C8B-B14F-4D97-AF65-F5344CB8AC3E}">
        <p14:creationId xmlns:p14="http://schemas.microsoft.com/office/powerpoint/2010/main" val="174770160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fontScale="90000"/>
          </a:bodyPr>
          <a:lstStyle/>
          <a:p>
            <a:r>
              <a:rPr lang="en-US" altLang="en-US" b="1" dirty="0" smtClean="0"/>
              <a:t>Converting Learning Targets to Student-Friendly Language</a:t>
            </a:r>
          </a:p>
        </p:txBody>
      </p:sp>
      <p:sp>
        <p:nvSpPr>
          <p:cNvPr id="441347" name="Rectangle 3"/>
          <p:cNvSpPr>
            <a:spLocks noGrp="1" noChangeArrowheads="1"/>
          </p:cNvSpPr>
          <p:nvPr>
            <p:ph type="body" sz="quarter" idx="10"/>
          </p:nvPr>
        </p:nvSpPr>
        <p:spPr bwMode="auto">
          <a:xfrm>
            <a:off x="685800" y="2514600"/>
            <a:ext cx="7722394" cy="365839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indent="-457200">
              <a:buFont typeface="Arial" panose="020B0604020202020204" pitchFamily="34" charset="0"/>
              <a:buChar char="•"/>
            </a:pPr>
            <a:r>
              <a:rPr lang="en-US" altLang="en-US" sz="2800" dirty="0" smtClean="0"/>
              <a:t>Identify important or difficult learning goal.</a:t>
            </a:r>
          </a:p>
          <a:p>
            <a:pPr marL="457200" indent="-457200">
              <a:buFont typeface="Arial" panose="020B0604020202020204" pitchFamily="34" charset="0"/>
              <a:buChar char="•"/>
            </a:pPr>
            <a:r>
              <a:rPr lang="en-US" altLang="en-US" sz="2800" dirty="0" smtClean="0"/>
              <a:t>Identify word(s) needing clarification.</a:t>
            </a:r>
          </a:p>
          <a:p>
            <a:pPr marL="457200" indent="-457200">
              <a:buFont typeface="Arial" panose="020B0604020202020204" pitchFamily="34" charset="0"/>
              <a:buChar char="•"/>
            </a:pPr>
            <a:r>
              <a:rPr lang="en-US" altLang="en-US" sz="2800" dirty="0" smtClean="0"/>
              <a:t>Define the word(s). </a:t>
            </a:r>
          </a:p>
          <a:p>
            <a:pPr marL="457200" indent="-457200">
              <a:buFont typeface="Arial" panose="020B0604020202020204" pitchFamily="34" charset="0"/>
              <a:buChar char="•"/>
            </a:pPr>
            <a:r>
              <a:rPr lang="en-US" altLang="en-US" sz="2800" dirty="0" smtClean="0"/>
              <a:t>Rewrite the definition as an “I can” statement, in terms that students will understand.</a:t>
            </a:r>
          </a:p>
          <a:p>
            <a:pPr marL="457200" indent="-457200">
              <a:buFont typeface="Arial" panose="020B0604020202020204" pitchFamily="34" charset="0"/>
              <a:buChar char="•"/>
            </a:pPr>
            <a:r>
              <a:rPr lang="en-US" altLang="en-US" sz="2800" dirty="0" smtClean="0"/>
              <a:t>Try it out and refine as needed.</a:t>
            </a:r>
          </a:p>
          <a:p>
            <a:pPr marL="457200" indent="-457200">
              <a:buFont typeface="Arial" panose="020B0604020202020204" pitchFamily="34" charset="0"/>
              <a:buChar char="•"/>
            </a:pPr>
            <a:r>
              <a:rPr lang="en-US" altLang="en-US" sz="2800" dirty="0" smtClean="0"/>
              <a:t>Have students try this process.</a:t>
            </a:r>
          </a:p>
        </p:txBody>
      </p:sp>
      <p:pic>
        <p:nvPicPr>
          <p:cNvPr id="54276" name="Picture 4" descr="MCj0432599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0863" y="5935663"/>
            <a:ext cx="474662"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7425931"/>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78077" y="838200"/>
            <a:ext cx="8229600" cy="1066800"/>
          </a:xfrm>
        </p:spPr>
        <p:txBody>
          <a:bodyPr/>
          <a:lstStyle/>
          <a:p>
            <a:r>
              <a:rPr lang="en-US" altLang="en-US" b="1" dirty="0" smtClean="0"/>
              <a:t>Student-Friendly Language</a:t>
            </a:r>
          </a:p>
        </p:txBody>
      </p:sp>
      <p:sp>
        <p:nvSpPr>
          <p:cNvPr id="55299" name="Rectangle 3"/>
          <p:cNvSpPr>
            <a:spLocks noGrp="1" noChangeArrowheads="1"/>
          </p:cNvSpPr>
          <p:nvPr>
            <p:ph type="body" sz="quarter" idx="10"/>
          </p:nvPr>
        </p:nvSpPr>
        <p:spPr bwMode="auto">
          <a:xfrm>
            <a:off x="762000" y="1981199"/>
            <a:ext cx="7467600" cy="4429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200" dirty="0" smtClean="0"/>
              <a:t>Word to be defined: PREDICTION</a:t>
            </a:r>
          </a:p>
          <a:p>
            <a:pPr lvl="1"/>
            <a:r>
              <a:rPr lang="en-US" altLang="en-US" sz="3200" dirty="0" smtClean="0"/>
              <a:t>A statement saying something will happen in the future</a:t>
            </a:r>
          </a:p>
          <a:p>
            <a:r>
              <a:rPr lang="en-US" altLang="en-US" sz="3200" dirty="0" smtClean="0"/>
              <a:t>Student-friendly language:</a:t>
            </a:r>
          </a:p>
          <a:p>
            <a:pPr lvl="1"/>
            <a:r>
              <a:rPr lang="en-US" altLang="en-US" sz="3200" dirty="0" smtClean="0"/>
              <a:t>I can make predictions.</a:t>
            </a:r>
          </a:p>
          <a:p>
            <a:pPr lvl="1"/>
            <a:r>
              <a:rPr lang="en-US" altLang="en-US" sz="3200" dirty="0" smtClean="0"/>
              <a:t>This means I can use information from what I read to guess at what will happen next.</a:t>
            </a:r>
          </a:p>
        </p:txBody>
      </p:sp>
      <p:pic>
        <p:nvPicPr>
          <p:cNvPr id="55300" name="Picture 4" descr="MCj0432599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0538" y="5875338"/>
            <a:ext cx="534987"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2433805"/>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normAutofit/>
          </a:bodyPr>
          <a:lstStyle/>
          <a:p>
            <a:pPr fontAlgn="auto">
              <a:spcAft>
                <a:spcPts val="0"/>
              </a:spcAft>
              <a:defRPr/>
            </a:pPr>
            <a:r>
              <a:rPr lang="en-US" sz="4400" b="1" dirty="0" smtClean="0">
                <a:ea typeface="+mj-ea"/>
              </a:rPr>
              <a:t>4 </a:t>
            </a:r>
            <a:r>
              <a:rPr lang="en-US" sz="4400" b="1" dirty="0">
                <a:ea typeface="+mj-ea"/>
              </a:rPr>
              <a:t>types </a:t>
            </a:r>
            <a:r>
              <a:rPr lang="en-US" sz="4400" b="1" dirty="0" smtClean="0">
                <a:solidFill>
                  <a:srgbClr val="C00000"/>
                </a:solidFill>
                <a:ea typeface="+mj-ea"/>
              </a:rPr>
              <a:t>Learning </a:t>
            </a:r>
            <a:r>
              <a:rPr lang="en-US" sz="4400" b="1" dirty="0">
                <a:solidFill>
                  <a:srgbClr val="C00000"/>
                </a:solidFill>
                <a:ea typeface="+mj-ea"/>
              </a:rPr>
              <a:t>Targets</a:t>
            </a:r>
          </a:p>
        </p:txBody>
      </p:sp>
      <p:sp>
        <p:nvSpPr>
          <p:cNvPr id="5122" name="Rectangle 3"/>
          <p:cNvSpPr>
            <a:spLocks noGrp="1" noChangeArrowheads="1"/>
          </p:cNvSpPr>
          <p:nvPr>
            <p:ph idx="1"/>
          </p:nvPr>
        </p:nvSpPr>
        <p:spPr/>
        <p:txBody>
          <a:bodyPr/>
          <a:lstStyle/>
          <a:p>
            <a:r>
              <a:rPr lang="en-US" altLang="en-US" dirty="0" smtClean="0"/>
              <a:t>Knowledge</a:t>
            </a:r>
          </a:p>
          <a:p>
            <a:r>
              <a:rPr lang="en-US" altLang="en-US" dirty="0" smtClean="0"/>
              <a:t>Reasoning</a:t>
            </a:r>
          </a:p>
          <a:p>
            <a:r>
              <a:rPr lang="en-US" altLang="en-US" dirty="0" smtClean="0"/>
              <a:t>Performance/Skill</a:t>
            </a:r>
          </a:p>
          <a:p>
            <a:r>
              <a:rPr lang="en-US" altLang="en-US" dirty="0" smtClean="0"/>
              <a:t>Product</a:t>
            </a:r>
          </a:p>
          <a:p>
            <a:pPr lvl="1"/>
            <a:endParaRPr lang="en-US" altLang="en-US" dirty="0" smtClean="0"/>
          </a:p>
        </p:txBody>
      </p:sp>
    </p:spTree>
    <p:extLst>
      <p:ext uri="{BB962C8B-B14F-4D97-AF65-F5344CB8AC3E}">
        <p14:creationId xmlns:p14="http://schemas.microsoft.com/office/powerpoint/2010/main" val="1944198096"/>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77033" y="914400"/>
            <a:ext cx="8229600" cy="1066800"/>
          </a:xfrm>
        </p:spPr>
        <p:txBody>
          <a:bodyPr wrap="square" numCol="1" anchorCtr="0" compatLnSpc="1">
            <a:prstTxWarp prst="textNoShape">
              <a:avLst/>
            </a:prstTxWarp>
            <a:noAutofit/>
          </a:bodyPr>
          <a:lstStyle/>
          <a:p>
            <a:r>
              <a:rPr lang="en-US" altLang="en-US" sz="3600" b="1" dirty="0" smtClean="0"/>
              <a:t>Why It</a:t>
            </a:r>
            <a:r>
              <a:rPr lang="en-US" altLang="en-US" sz="3600" b="1" dirty="0" smtClean="0">
                <a:latin typeface="Arial" pitchFamily="34" charset="0"/>
              </a:rPr>
              <a:t>’</a:t>
            </a:r>
            <a:r>
              <a:rPr lang="en-US" altLang="ja-JP" sz="3600" b="1" dirty="0" smtClean="0"/>
              <a:t>s Important to Determine </a:t>
            </a:r>
            <a:r>
              <a:rPr lang="en-US" altLang="ja-JP" sz="3600" b="1" dirty="0" smtClean="0">
                <a:solidFill>
                  <a:srgbClr val="C00000"/>
                </a:solidFill>
              </a:rPr>
              <a:t>Target</a:t>
            </a:r>
            <a:r>
              <a:rPr lang="en-US" altLang="ja-JP" sz="3600" b="1" dirty="0" smtClean="0"/>
              <a:t> Type</a:t>
            </a:r>
            <a:endParaRPr lang="en-US" altLang="en-US" sz="3600" b="1" dirty="0" smtClean="0"/>
          </a:p>
        </p:txBody>
      </p:sp>
      <p:sp>
        <p:nvSpPr>
          <p:cNvPr id="7170" name="Rectangle 3"/>
          <p:cNvSpPr>
            <a:spLocks noGrp="1" noChangeArrowheads="1"/>
          </p:cNvSpPr>
          <p:nvPr>
            <p:ph idx="1"/>
          </p:nvPr>
        </p:nvSpPr>
        <p:spPr/>
        <p:txBody>
          <a:bodyPr/>
          <a:lstStyle/>
          <a:p>
            <a:r>
              <a:rPr lang="en-US" altLang="en-US" i="1" dirty="0" smtClean="0"/>
              <a:t>Know if the assessment adequately covers what we taught</a:t>
            </a:r>
          </a:p>
          <a:p>
            <a:r>
              <a:rPr lang="en-US" altLang="en-US" dirty="0" smtClean="0"/>
              <a:t>Correctly identify what students know and don</a:t>
            </a:r>
            <a:r>
              <a:rPr lang="en-US" altLang="en-US" dirty="0" smtClean="0">
                <a:latin typeface="Arial" pitchFamily="34" charset="0"/>
                <a:ea typeface="MS Mincho" pitchFamily="49" charset="-128"/>
              </a:rPr>
              <a:t>’</a:t>
            </a:r>
            <a:r>
              <a:rPr lang="en-US" altLang="ja-JP" dirty="0" smtClean="0"/>
              <a:t>t know</a:t>
            </a:r>
          </a:p>
          <a:p>
            <a:r>
              <a:rPr lang="en-US" altLang="en-US" dirty="0" smtClean="0"/>
              <a:t>Keep track of student learning target by target or standard by standard</a:t>
            </a:r>
          </a:p>
          <a:p>
            <a:r>
              <a:rPr lang="en-US" altLang="en-US" dirty="0" smtClean="0"/>
              <a:t>Helps determine HOW to assess (</a:t>
            </a:r>
            <a:r>
              <a:rPr lang="en-US" altLang="en-US" dirty="0" smtClean="0">
                <a:solidFill>
                  <a:srgbClr val="FF66CC"/>
                </a:solidFill>
              </a:rPr>
              <a:t>method</a:t>
            </a:r>
            <a:r>
              <a:rPr lang="en-US" altLang="en-US" dirty="0" smtClean="0"/>
              <a:t>)</a:t>
            </a:r>
          </a:p>
          <a:p>
            <a:endParaRPr lang="en-US" altLang="en-US" dirty="0" smtClean="0"/>
          </a:p>
        </p:txBody>
      </p:sp>
    </p:spTree>
    <p:extLst>
      <p:ext uri="{BB962C8B-B14F-4D97-AF65-F5344CB8AC3E}">
        <p14:creationId xmlns:p14="http://schemas.microsoft.com/office/powerpoint/2010/main" val="1659594305"/>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42795" y="838200"/>
            <a:ext cx="8229600" cy="1066800"/>
          </a:xfrm>
        </p:spPr>
        <p:txBody>
          <a:bodyPr>
            <a:normAutofit fontScale="90000"/>
          </a:bodyPr>
          <a:lstStyle/>
          <a:p>
            <a:pPr fontAlgn="auto">
              <a:spcAft>
                <a:spcPts val="0"/>
              </a:spcAft>
              <a:defRPr/>
            </a:pPr>
            <a:r>
              <a:rPr lang="en-US" sz="3800" b="1" dirty="0">
                <a:solidFill>
                  <a:srgbClr val="C00000"/>
                </a:solidFill>
                <a:ea typeface="+mj-ea"/>
              </a:rPr>
              <a:t>Target </a:t>
            </a:r>
            <a:r>
              <a:rPr lang="en-US" sz="3800" b="1" dirty="0">
                <a:ea typeface="+mj-ea"/>
              </a:rPr>
              <a:t>-</a:t>
            </a:r>
            <a:r>
              <a:rPr lang="en-US" sz="3800" b="1" dirty="0">
                <a:solidFill>
                  <a:srgbClr val="FF66CC"/>
                </a:solidFill>
                <a:ea typeface="+mj-ea"/>
              </a:rPr>
              <a:t>Method</a:t>
            </a:r>
            <a:r>
              <a:rPr lang="en-US" sz="3800" b="1" dirty="0">
                <a:ea typeface="+mj-ea"/>
              </a:rPr>
              <a:t> Match: </a:t>
            </a:r>
            <a:br>
              <a:rPr lang="en-US" sz="3800" b="1" dirty="0">
                <a:ea typeface="+mj-ea"/>
              </a:rPr>
            </a:br>
            <a:r>
              <a:rPr lang="en-US" sz="3800" b="1" dirty="0">
                <a:ea typeface="+mj-ea"/>
              </a:rPr>
              <a:t>What is it?</a:t>
            </a:r>
          </a:p>
        </p:txBody>
      </p:sp>
      <p:sp>
        <p:nvSpPr>
          <p:cNvPr id="9218" name="Rectangle 3"/>
          <p:cNvSpPr>
            <a:spLocks noGrp="1" noChangeArrowheads="1"/>
          </p:cNvSpPr>
          <p:nvPr>
            <p:ph idx="1"/>
          </p:nvPr>
        </p:nvSpPr>
        <p:spPr>
          <a:xfrm>
            <a:off x="609600" y="2437356"/>
            <a:ext cx="7924800" cy="4419600"/>
          </a:xfrm>
        </p:spPr>
        <p:txBody>
          <a:bodyPr/>
          <a:lstStyle/>
          <a:p>
            <a:r>
              <a:rPr lang="en-US" altLang="en-US" dirty="0" smtClean="0"/>
              <a:t>A way to design </a:t>
            </a:r>
            <a:r>
              <a:rPr lang="en-US" altLang="en-US" i="1" dirty="0" smtClean="0"/>
              <a:t>assessments</a:t>
            </a:r>
            <a:r>
              <a:rPr lang="en-US" altLang="en-US" dirty="0" smtClean="0"/>
              <a:t> that cover our </a:t>
            </a:r>
            <a:r>
              <a:rPr lang="en-US" altLang="en-US" i="1" dirty="0" smtClean="0"/>
              <a:t>targets</a:t>
            </a:r>
            <a:endParaRPr lang="en-US" altLang="en-US" dirty="0" smtClean="0"/>
          </a:p>
          <a:p>
            <a:r>
              <a:rPr lang="en-US" altLang="en-US" dirty="0" smtClean="0"/>
              <a:t>Answers</a:t>
            </a:r>
            <a:r>
              <a:rPr lang="ja-JP" altLang="en-US" dirty="0">
                <a:latin typeface="Arial" pitchFamily="34" charset="0"/>
                <a:ea typeface="MS Mincho" pitchFamily="49" charset="-128"/>
              </a:rPr>
              <a:t> </a:t>
            </a:r>
            <a:r>
              <a:rPr lang="en-US" altLang="ja-JP" dirty="0" smtClean="0">
                <a:latin typeface="Arial" pitchFamily="34" charset="0"/>
                <a:ea typeface="MS Mincho" pitchFamily="49" charset="-128"/>
              </a:rPr>
              <a:t>“</a:t>
            </a:r>
            <a:r>
              <a:rPr lang="en-US" altLang="ja-JP" dirty="0" smtClean="0"/>
              <a:t>ASSESS HOW?</a:t>
            </a:r>
            <a:r>
              <a:rPr lang="ja-JP" altLang="en-US" dirty="0" smtClean="0">
                <a:latin typeface="Arial" pitchFamily="34" charset="0"/>
                <a:ea typeface="MS Mincho" pitchFamily="49" charset="-128"/>
              </a:rPr>
              <a:t>”</a:t>
            </a:r>
            <a:endParaRPr lang="en-US" altLang="en-US" dirty="0" smtClean="0"/>
          </a:p>
        </p:txBody>
      </p:sp>
    </p:spTree>
    <p:extLst>
      <p:ext uri="{BB962C8B-B14F-4D97-AF65-F5344CB8AC3E}">
        <p14:creationId xmlns:p14="http://schemas.microsoft.com/office/powerpoint/2010/main" val="884893303"/>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a:bodyPr>
          <a:lstStyle/>
          <a:p>
            <a:pPr fontAlgn="auto">
              <a:spcAft>
                <a:spcPts val="0"/>
              </a:spcAft>
              <a:defRPr/>
            </a:pPr>
            <a:r>
              <a:rPr lang="en-US" b="1" dirty="0" smtClean="0">
                <a:ea typeface="+mj-ea"/>
              </a:rPr>
              <a:t>Types </a:t>
            </a:r>
            <a:r>
              <a:rPr lang="en-US" b="1" dirty="0">
                <a:ea typeface="+mj-ea"/>
              </a:rPr>
              <a:t>of Assessment </a:t>
            </a:r>
            <a:r>
              <a:rPr lang="en-US" b="1" dirty="0">
                <a:solidFill>
                  <a:srgbClr val="FF66CC"/>
                </a:solidFill>
                <a:ea typeface="+mj-ea"/>
              </a:rPr>
              <a:t>Methods</a:t>
            </a:r>
            <a:r>
              <a:rPr lang="en-US" b="1" dirty="0">
                <a:ea typeface="+mj-ea"/>
              </a:rPr>
              <a:t>	</a:t>
            </a:r>
          </a:p>
        </p:txBody>
      </p:sp>
      <p:sp>
        <p:nvSpPr>
          <p:cNvPr id="10242" name="Rectangle 3"/>
          <p:cNvSpPr>
            <a:spLocks noGrp="1" noChangeArrowheads="1"/>
          </p:cNvSpPr>
          <p:nvPr>
            <p:ph idx="1"/>
          </p:nvPr>
        </p:nvSpPr>
        <p:spPr/>
        <p:txBody>
          <a:bodyPr/>
          <a:lstStyle/>
          <a:p>
            <a:r>
              <a:rPr lang="en-US" altLang="en-US" dirty="0" smtClean="0"/>
              <a:t>Selected response &amp; short answer</a:t>
            </a:r>
          </a:p>
          <a:p>
            <a:r>
              <a:rPr lang="en-US" altLang="en-US" dirty="0" smtClean="0"/>
              <a:t>Extended written response</a:t>
            </a:r>
          </a:p>
          <a:p>
            <a:r>
              <a:rPr lang="en-US" altLang="en-US" dirty="0" smtClean="0"/>
              <a:t>Performance assessment</a:t>
            </a:r>
          </a:p>
          <a:p>
            <a:r>
              <a:rPr lang="en-US" altLang="en-US" dirty="0" smtClean="0"/>
              <a:t>Personal communication</a:t>
            </a:r>
          </a:p>
        </p:txBody>
      </p:sp>
    </p:spTree>
    <p:extLst>
      <p:ext uri="{BB962C8B-B14F-4D97-AF65-F5344CB8AC3E}">
        <p14:creationId xmlns:p14="http://schemas.microsoft.com/office/powerpoint/2010/main" val="74930561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fontAlgn="auto">
              <a:spcAft>
                <a:spcPts val="0"/>
              </a:spcAft>
              <a:defRPr/>
            </a:pPr>
            <a:r>
              <a:rPr lang="en-US" sz="3800" b="1" dirty="0" smtClean="0">
                <a:solidFill>
                  <a:srgbClr val="FF66CC"/>
                </a:solidFill>
                <a:ea typeface="+mj-ea"/>
              </a:rPr>
              <a:t>Selected </a:t>
            </a:r>
            <a:r>
              <a:rPr lang="en-US" sz="3800" b="1" dirty="0">
                <a:solidFill>
                  <a:srgbClr val="FF66CC"/>
                </a:solidFill>
                <a:ea typeface="+mj-ea"/>
              </a:rPr>
              <a:t>Response (SR)</a:t>
            </a:r>
            <a:r>
              <a:rPr lang="en-US" sz="3800" b="1" dirty="0">
                <a:ea typeface="+mj-ea"/>
              </a:rPr>
              <a:t>	</a:t>
            </a:r>
          </a:p>
        </p:txBody>
      </p:sp>
      <p:sp>
        <p:nvSpPr>
          <p:cNvPr id="11266" name="Rectangle 3"/>
          <p:cNvSpPr>
            <a:spLocks noGrp="1" noChangeArrowheads="1"/>
          </p:cNvSpPr>
          <p:nvPr>
            <p:ph idx="1"/>
          </p:nvPr>
        </p:nvSpPr>
        <p:spPr/>
        <p:txBody>
          <a:bodyPr/>
          <a:lstStyle/>
          <a:p>
            <a:pPr>
              <a:lnSpc>
                <a:spcPct val="90000"/>
              </a:lnSpc>
            </a:pPr>
            <a:r>
              <a:rPr lang="en-US" altLang="en-US" sz="2800" dirty="0" smtClean="0"/>
              <a:t>Students select correct or best response from a list provided</a:t>
            </a:r>
          </a:p>
          <a:p>
            <a:pPr>
              <a:lnSpc>
                <a:spcPct val="90000"/>
              </a:lnSpc>
            </a:pPr>
            <a:r>
              <a:rPr lang="en-US" altLang="en-US" sz="2800" dirty="0" smtClean="0"/>
              <a:t>Students</a:t>
            </a:r>
            <a:r>
              <a:rPr lang="en-US" altLang="en-US" dirty="0" smtClean="0">
                <a:latin typeface="Arial" pitchFamily="34" charset="0"/>
                <a:ea typeface="MS Mincho" pitchFamily="49" charset="-128"/>
              </a:rPr>
              <a:t>’ </a:t>
            </a:r>
            <a:r>
              <a:rPr lang="en-US" altLang="ja-JP" sz="2800" dirty="0" smtClean="0"/>
              <a:t>scores are figured as the number or proportion of questions answered correctly</a:t>
            </a:r>
          </a:p>
          <a:p>
            <a:pPr>
              <a:lnSpc>
                <a:spcPct val="90000"/>
              </a:lnSpc>
            </a:pPr>
            <a:r>
              <a:rPr lang="en-US" altLang="en-US" sz="2800" dirty="0" smtClean="0"/>
              <a:t>Formats include:</a:t>
            </a:r>
          </a:p>
          <a:p>
            <a:pPr lvl="1">
              <a:lnSpc>
                <a:spcPct val="90000"/>
              </a:lnSpc>
            </a:pPr>
            <a:r>
              <a:rPr lang="en-US" altLang="en-US" sz="2400" dirty="0" smtClean="0"/>
              <a:t>Multiple choice</a:t>
            </a:r>
          </a:p>
          <a:p>
            <a:pPr lvl="1">
              <a:lnSpc>
                <a:spcPct val="90000"/>
              </a:lnSpc>
            </a:pPr>
            <a:r>
              <a:rPr lang="en-US" altLang="en-US" sz="2400" dirty="0" smtClean="0"/>
              <a:t>True/false</a:t>
            </a:r>
          </a:p>
          <a:p>
            <a:pPr lvl="1">
              <a:lnSpc>
                <a:spcPct val="90000"/>
              </a:lnSpc>
            </a:pPr>
            <a:r>
              <a:rPr lang="en-US" altLang="en-US" sz="2400" dirty="0" smtClean="0"/>
              <a:t>Matching</a:t>
            </a:r>
          </a:p>
          <a:p>
            <a:pPr lvl="1">
              <a:lnSpc>
                <a:spcPct val="90000"/>
              </a:lnSpc>
            </a:pPr>
            <a:r>
              <a:rPr lang="en-US" altLang="en-US" sz="2400" dirty="0" smtClean="0"/>
              <a:t>Short answer</a:t>
            </a:r>
          </a:p>
          <a:p>
            <a:pPr lvl="1">
              <a:lnSpc>
                <a:spcPct val="90000"/>
              </a:lnSpc>
            </a:pPr>
            <a:r>
              <a:rPr lang="en-US" altLang="en-US" sz="2400" dirty="0" smtClean="0"/>
              <a:t>Fill-in questions</a:t>
            </a:r>
          </a:p>
        </p:txBody>
      </p:sp>
    </p:spTree>
    <p:extLst>
      <p:ext uri="{BB962C8B-B14F-4D97-AF65-F5344CB8AC3E}">
        <p14:creationId xmlns:p14="http://schemas.microsoft.com/office/powerpoint/2010/main" val="122020706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fontAlgn="auto">
              <a:spcAft>
                <a:spcPts val="0"/>
              </a:spcAft>
              <a:defRPr/>
            </a:pPr>
            <a:r>
              <a:rPr lang="en-US" sz="3800" b="1" dirty="0" smtClean="0">
                <a:solidFill>
                  <a:srgbClr val="FF66CC"/>
                </a:solidFill>
                <a:ea typeface="+mj-ea"/>
              </a:rPr>
              <a:t>Extended </a:t>
            </a:r>
            <a:r>
              <a:rPr lang="en-US" sz="3800" b="1" dirty="0">
                <a:solidFill>
                  <a:srgbClr val="FF66CC"/>
                </a:solidFill>
                <a:ea typeface="+mj-ea"/>
              </a:rPr>
              <a:t>Written Response (EWR)</a:t>
            </a:r>
          </a:p>
        </p:txBody>
      </p:sp>
      <p:sp>
        <p:nvSpPr>
          <p:cNvPr id="12290" name="Rectangle 3"/>
          <p:cNvSpPr>
            <a:spLocks noGrp="1" noChangeArrowheads="1"/>
          </p:cNvSpPr>
          <p:nvPr>
            <p:ph idx="1"/>
          </p:nvPr>
        </p:nvSpPr>
        <p:spPr/>
        <p:txBody>
          <a:bodyPr/>
          <a:lstStyle/>
          <a:p>
            <a:pPr>
              <a:lnSpc>
                <a:spcPct val="90000"/>
              </a:lnSpc>
            </a:pPr>
            <a:r>
              <a:rPr lang="en-US" altLang="en-US" sz="2800" dirty="0" smtClean="0"/>
              <a:t>Requires students to construct a written answer in response to a question or task (not select one from a list)</a:t>
            </a:r>
          </a:p>
          <a:p>
            <a:pPr>
              <a:lnSpc>
                <a:spcPct val="90000"/>
              </a:lnSpc>
            </a:pPr>
            <a:r>
              <a:rPr lang="en-US" altLang="en-US" dirty="0"/>
              <a:t>E</a:t>
            </a:r>
            <a:r>
              <a:rPr lang="en-US" altLang="en-US" sz="2800" dirty="0" smtClean="0"/>
              <a:t>xtended = several sentences in length</a:t>
            </a:r>
          </a:p>
          <a:p>
            <a:pPr>
              <a:lnSpc>
                <a:spcPct val="90000"/>
              </a:lnSpc>
            </a:pPr>
            <a:r>
              <a:rPr lang="en-US" altLang="en-US" sz="2800" dirty="0" smtClean="0"/>
              <a:t>Examples:</a:t>
            </a:r>
          </a:p>
          <a:p>
            <a:pPr lvl="1">
              <a:lnSpc>
                <a:spcPct val="90000"/>
              </a:lnSpc>
            </a:pPr>
            <a:r>
              <a:rPr lang="en-US" altLang="en-US" sz="2400" dirty="0" smtClean="0"/>
              <a:t>Compare pieces of literature</a:t>
            </a:r>
          </a:p>
          <a:p>
            <a:pPr lvl="1">
              <a:lnSpc>
                <a:spcPct val="90000"/>
              </a:lnSpc>
            </a:pPr>
            <a:r>
              <a:rPr lang="en-US" altLang="en-US" sz="2400" dirty="0" smtClean="0"/>
              <a:t>Solve a math problem, show &amp; explain work</a:t>
            </a:r>
          </a:p>
          <a:p>
            <a:pPr lvl="1">
              <a:lnSpc>
                <a:spcPct val="90000"/>
              </a:lnSpc>
            </a:pPr>
            <a:r>
              <a:rPr lang="en-US" altLang="en-US" sz="2400" dirty="0" smtClean="0"/>
              <a:t>Interpret music, scientific info. or polling data</a:t>
            </a:r>
          </a:p>
          <a:p>
            <a:pPr lvl="1">
              <a:lnSpc>
                <a:spcPct val="90000"/>
              </a:lnSpc>
            </a:pPr>
            <a:r>
              <a:rPr lang="en-US" altLang="en-US" sz="2400" dirty="0" smtClean="0"/>
              <a:t>Analyze artwork</a:t>
            </a:r>
          </a:p>
          <a:p>
            <a:pPr lvl="1">
              <a:lnSpc>
                <a:spcPct val="90000"/>
              </a:lnSpc>
            </a:pPr>
            <a:r>
              <a:rPr lang="en-US" altLang="en-US" sz="2400" dirty="0" smtClean="0"/>
              <a:t>Describe in detail an economics process</a:t>
            </a:r>
          </a:p>
        </p:txBody>
      </p:sp>
    </p:spTree>
    <p:extLst>
      <p:ext uri="{BB962C8B-B14F-4D97-AF65-F5344CB8AC3E}">
        <p14:creationId xmlns:p14="http://schemas.microsoft.com/office/powerpoint/2010/main" val="36501793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228600" y="990600"/>
            <a:ext cx="8015288" cy="914400"/>
          </a:xfrm>
        </p:spPr>
        <p:txBody>
          <a:bodyPr/>
          <a:lstStyle/>
          <a:p>
            <a:pPr fontAlgn="auto">
              <a:spcAft>
                <a:spcPts val="0"/>
              </a:spcAft>
              <a:defRPr/>
            </a:pPr>
            <a:r>
              <a:rPr lang="en-US" sz="3800" b="1" dirty="0" smtClean="0">
                <a:solidFill>
                  <a:srgbClr val="FF66CC"/>
                </a:solidFill>
                <a:ea typeface="+mj-ea"/>
              </a:rPr>
              <a:t>Extended </a:t>
            </a:r>
            <a:r>
              <a:rPr lang="en-US" sz="3800" b="1" dirty="0">
                <a:solidFill>
                  <a:srgbClr val="FF66CC"/>
                </a:solidFill>
                <a:ea typeface="+mj-ea"/>
              </a:rPr>
              <a:t>Written Response</a:t>
            </a:r>
            <a:r>
              <a:rPr lang="en-US" sz="3800" b="1" dirty="0">
                <a:ea typeface="+mj-ea"/>
              </a:rPr>
              <a:t> </a:t>
            </a:r>
          </a:p>
        </p:txBody>
      </p:sp>
      <p:sp>
        <p:nvSpPr>
          <p:cNvPr id="13314" name="Rectangle 3"/>
          <p:cNvSpPr>
            <a:spLocks noGrp="1" noChangeArrowheads="1"/>
          </p:cNvSpPr>
          <p:nvPr>
            <p:ph idx="1"/>
          </p:nvPr>
        </p:nvSpPr>
        <p:spPr>
          <a:xfrm>
            <a:off x="609600" y="1981200"/>
            <a:ext cx="7924800" cy="4419600"/>
          </a:xfrm>
        </p:spPr>
        <p:txBody>
          <a:bodyPr/>
          <a:lstStyle/>
          <a:p>
            <a:r>
              <a:rPr lang="en-US" altLang="en-US" dirty="0" smtClean="0"/>
              <a:t>Correctness judged by:</a:t>
            </a:r>
          </a:p>
          <a:p>
            <a:pPr lvl="1"/>
            <a:r>
              <a:rPr lang="en-US" altLang="en-US" dirty="0" smtClean="0"/>
              <a:t>Giving points for specific info. present  </a:t>
            </a:r>
            <a:r>
              <a:rPr lang="en-US" altLang="en-US" b="1" u="sng" dirty="0" smtClean="0"/>
              <a:t>OR</a:t>
            </a:r>
          </a:p>
          <a:p>
            <a:pPr lvl="1"/>
            <a:r>
              <a:rPr lang="en-US" altLang="en-US" dirty="0" smtClean="0"/>
              <a:t>Use of a rubric</a:t>
            </a:r>
          </a:p>
          <a:p>
            <a:r>
              <a:rPr lang="en-US" altLang="en-US" dirty="0" smtClean="0"/>
              <a:t>Scores can be:</a:t>
            </a:r>
          </a:p>
          <a:p>
            <a:pPr lvl="1"/>
            <a:r>
              <a:rPr lang="en-US" altLang="en-US" dirty="0" smtClean="0"/>
              <a:t>Percentage of points attained  </a:t>
            </a:r>
            <a:r>
              <a:rPr lang="en-US" altLang="en-US" b="1" u="sng" dirty="0" smtClean="0"/>
              <a:t>OR</a:t>
            </a:r>
          </a:p>
          <a:p>
            <a:pPr lvl="1"/>
            <a:r>
              <a:rPr lang="en-US" altLang="en-US" dirty="0" smtClean="0"/>
              <a:t>Rubric scores</a:t>
            </a:r>
          </a:p>
          <a:p>
            <a:pPr lvl="1">
              <a:buFont typeface="Wingdings" pitchFamily="2" charset="2"/>
              <a:buNone/>
            </a:pPr>
            <a:endParaRPr lang="en-US" altLang="en-US" dirty="0" smtClean="0"/>
          </a:p>
          <a:p>
            <a:pPr lvl="1">
              <a:buFont typeface="Wingdings" pitchFamily="2" charset="2"/>
              <a:buNone/>
            </a:pPr>
            <a:endParaRPr lang="en-US" altLang="en-US" dirty="0" smtClean="0"/>
          </a:p>
          <a:p>
            <a:pPr lvl="1"/>
            <a:endParaRPr lang="en-US" altLang="en-US" dirty="0" smtClean="0"/>
          </a:p>
        </p:txBody>
      </p:sp>
    </p:spTree>
    <p:extLst>
      <p:ext uri="{BB962C8B-B14F-4D97-AF65-F5344CB8AC3E}">
        <p14:creationId xmlns:p14="http://schemas.microsoft.com/office/powerpoint/2010/main" val="140979152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fontAlgn="auto">
              <a:spcAft>
                <a:spcPts val="0"/>
              </a:spcAft>
              <a:defRPr/>
            </a:pPr>
            <a:r>
              <a:rPr lang="en-US" sz="3800" b="1" dirty="0" smtClean="0">
                <a:solidFill>
                  <a:srgbClr val="FF66CC"/>
                </a:solidFill>
                <a:ea typeface="+mj-ea"/>
              </a:rPr>
              <a:t>Performance </a:t>
            </a:r>
            <a:r>
              <a:rPr lang="en-US" sz="3800" b="1" dirty="0">
                <a:solidFill>
                  <a:srgbClr val="FF66CC"/>
                </a:solidFill>
                <a:ea typeface="+mj-ea"/>
              </a:rPr>
              <a:t>Assessment (PA)</a:t>
            </a:r>
          </a:p>
        </p:txBody>
      </p:sp>
      <p:sp>
        <p:nvSpPr>
          <p:cNvPr id="14338" name="Rectangle 3"/>
          <p:cNvSpPr>
            <a:spLocks noGrp="1" noChangeArrowheads="1"/>
          </p:cNvSpPr>
          <p:nvPr>
            <p:ph idx="1"/>
          </p:nvPr>
        </p:nvSpPr>
        <p:spPr>
          <a:xfrm>
            <a:off x="152400" y="2249424"/>
            <a:ext cx="8839200" cy="4325112"/>
          </a:xfrm>
        </p:spPr>
        <p:txBody>
          <a:bodyPr/>
          <a:lstStyle/>
          <a:p>
            <a:r>
              <a:rPr lang="en-US" altLang="en-US" dirty="0" smtClean="0"/>
              <a:t>Based on observation &amp; judgment</a:t>
            </a:r>
          </a:p>
          <a:p>
            <a:pPr lvl="1"/>
            <a:r>
              <a:rPr lang="en-US" altLang="en-US" dirty="0" smtClean="0"/>
              <a:t>Rubric</a:t>
            </a:r>
          </a:p>
          <a:p>
            <a:r>
              <a:rPr lang="en-US" altLang="en-US" dirty="0" smtClean="0"/>
              <a:t>Judgment made on quality</a:t>
            </a:r>
          </a:p>
          <a:p>
            <a:r>
              <a:rPr lang="en-US" altLang="en-US" dirty="0" smtClean="0"/>
              <a:t>Examples:</a:t>
            </a:r>
          </a:p>
          <a:p>
            <a:pPr lvl="1"/>
            <a:r>
              <a:rPr lang="en-US" altLang="en-US" dirty="0" smtClean="0"/>
              <a:t>Playing instrument; speaking in foreign language; working in a group (the doing/process is important)</a:t>
            </a:r>
          </a:p>
          <a:p>
            <a:pPr lvl="1"/>
            <a:r>
              <a:rPr lang="en-US" altLang="en-US" dirty="0" smtClean="0"/>
              <a:t>Creating products like a lab report, term paper, work of art (quality of product is important)</a:t>
            </a:r>
          </a:p>
          <a:p>
            <a:pPr lvl="1"/>
            <a:endParaRPr lang="en-US" altLang="en-US" dirty="0" smtClean="0"/>
          </a:p>
        </p:txBody>
      </p:sp>
    </p:spTree>
    <p:extLst>
      <p:ext uri="{BB962C8B-B14F-4D97-AF65-F5344CB8AC3E}">
        <p14:creationId xmlns:p14="http://schemas.microsoft.com/office/powerpoint/2010/main" val="18315397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normAutofit/>
          </a:bodyPr>
          <a:lstStyle/>
          <a:p>
            <a:r>
              <a:rPr lang="en-US" sz="4800" b="1" dirty="0" smtClean="0"/>
              <a:t>Change</a:t>
            </a:r>
            <a:endParaRPr lang="en-US" sz="4800" b="1" dirty="0"/>
          </a:p>
        </p:txBody>
      </p:sp>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9477" t="23508" r="19291" b="15346"/>
          <a:stretch/>
        </p:blipFill>
        <p:spPr bwMode="auto">
          <a:xfrm>
            <a:off x="0" y="-30708"/>
            <a:ext cx="9144000" cy="68887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191000" y="357352"/>
            <a:ext cx="4495800" cy="707886"/>
          </a:xfrm>
          <a:prstGeom prst="rect">
            <a:avLst/>
          </a:prstGeom>
          <a:noFill/>
        </p:spPr>
        <p:txBody>
          <a:bodyPr wrap="square" rtlCol="0">
            <a:spAutoFit/>
          </a:bodyPr>
          <a:lstStyle/>
          <a:p>
            <a:r>
              <a:rPr lang="en-US" sz="4000" b="1" i="1" dirty="0" smtClean="0"/>
              <a:t>Reminder!!</a:t>
            </a:r>
            <a:endParaRPr lang="en-US" sz="4000" b="1" i="1" dirty="0"/>
          </a:p>
        </p:txBody>
      </p:sp>
    </p:spTree>
    <p:extLst>
      <p:ext uri="{BB962C8B-B14F-4D97-AF65-F5344CB8AC3E}">
        <p14:creationId xmlns:p14="http://schemas.microsoft.com/office/powerpoint/2010/main" val="32513575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381000" y="609600"/>
            <a:ext cx="8229600" cy="1066800"/>
          </a:xfrm>
        </p:spPr>
        <p:txBody>
          <a:bodyPr>
            <a:normAutofit/>
          </a:bodyPr>
          <a:lstStyle/>
          <a:p>
            <a:pPr fontAlgn="auto">
              <a:spcAft>
                <a:spcPts val="0"/>
              </a:spcAft>
              <a:defRPr/>
            </a:pPr>
            <a:r>
              <a:rPr lang="en-US" b="1" dirty="0" smtClean="0">
                <a:solidFill>
                  <a:srgbClr val="FF66CC"/>
                </a:solidFill>
                <a:ea typeface="+mj-ea"/>
              </a:rPr>
              <a:t>Performance </a:t>
            </a:r>
            <a:r>
              <a:rPr lang="en-US" b="1" dirty="0">
                <a:solidFill>
                  <a:srgbClr val="FF66CC"/>
                </a:solidFill>
                <a:ea typeface="+mj-ea"/>
              </a:rPr>
              <a:t>Assessment</a:t>
            </a:r>
            <a:r>
              <a:rPr lang="en-US" b="1" dirty="0">
                <a:ea typeface="+mj-ea"/>
              </a:rPr>
              <a:t> </a:t>
            </a:r>
          </a:p>
        </p:txBody>
      </p:sp>
      <p:sp>
        <p:nvSpPr>
          <p:cNvPr id="15362" name="Rectangle 3"/>
          <p:cNvSpPr>
            <a:spLocks noGrp="1" noChangeArrowheads="1"/>
          </p:cNvSpPr>
          <p:nvPr>
            <p:ph idx="1"/>
          </p:nvPr>
        </p:nvSpPr>
        <p:spPr>
          <a:xfrm>
            <a:off x="457200" y="1905000"/>
            <a:ext cx="8229600" cy="4669536"/>
          </a:xfrm>
        </p:spPr>
        <p:txBody>
          <a:bodyPr/>
          <a:lstStyle/>
          <a:p>
            <a:r>
              <a:rPr lang="en-US" altLang="en-US" sz="2800" dirty="0" smtClean="0"/>
              <a:t>2 parts:</a:t>
            </a:r>
          </a:p>
          <a:p>
            <a:pPr lvl="1"/>
            <a:r>
              <a:rPr lang="en-US" altLang="en-US" sz="2400" dirty="0" smtClean="0"/>
              <a:t>Performance task or exercise</a:t>
            </a:r>
          </a:p>
          <a:p>
            <a:pPr lvl="1"/>
            <a:r>
              <a:rPr lang="en-US" altLang="en-US" sz="2400" dirty="0" smtClean="0"/>
              <a:t>Scoring guide/Rubric</a:t>
            </a:r>
          </a:p>
          <a:p>
            <a:r>
              <a:rPr lang="en-US" altLang="en-US" sz="2800" dirty="0" smtClean="0"/>
              <a:t>Scoring guide:</a:t>
            </a:r>
          </a:p>
          <a:p>
            <a:pPr lvl="1"/>
            <a:r>
              <a:rPr lang="en-US" altLang="en-US" sz="2400" dirty="0" smtClean="0"/>
              <a:t>Can award points for specific features of performance or product</a:t>
            </a:r>
          </a:p>
          <a:p>
            <a:pPr lvl="1"/>
            <a:r>
              <a:rPr lang="en-US" altLang="en-US" sz="2400" dirty="0" smtClean="0"/>
              <a:t>Can take form of rubric: levels of quality described</a:t>
            </a:r>
          </a:p>
          <a:p>
            <a:r>
              <a:rPr lang="en-US" altLang="en-US" sz="2800" dirty="0" smtClean="0"/>
              <a:t>Scores could be number or percent of points earned or a rubric score</a:t>
            </a:r>
          </a:p>
          <a:p>
            <a:pPr lvl="1"/>
            <a:endParaRPr lang="en-US" altLang="en-US" sz="2400" dirty="0" smtClean="0"/>
          </a:p>
        </p:txBody>
      </p:sp>
    </p:spTree>
    <p:extLst>
      <p:ext uri="{BB962C8B-B14F-4D97-AF65-F5344CB8AC3E}">
        <p14:creationId xmlns:p14="http://schemas.microsoft.com/office/powerpoint/2010/main" val="418267634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8244" y="609600"/>
            <a:ext cx="8229600" cy="1066800"/>
          </a:xfrm>
        </p:spPr>
        <p:txBody>
          <a:bodyPr/>
          <a:lstStyle/>
          <a:p>
            <a:pPr fontAlgn="auto">
              <a:spcAft>
                <a:spcPts val="0"/>
              </a:spcAft>
              <a:defRPr/>
            </a:pPr>
            <a:r>
              <a:rPr lang="en-US" sz="3800" b="1" dirty="0" smtClean="0">
                <a:solidFill>
                  <a:srgbClr val="FF66CC"/>
                </a:solidFill>
                <a:ea typeface="+mj-ea"/>
              </a:rPr>
              <a:t>Personal </a:t>
            </a:r>
            <a:r>
              <a:rPr lang="en-US" sz="3800" b="1" dirty="0">
                <a:solidFill>
                  <a:srgbClr val="FF66CC"/>
                </a:solidFill>
                <a:ea typeface="+mj-ea"/>
              </a:rPr>
              <a:t>Communication (PC)</a:t>
            </a:r>
          </a:p>
        </p:txBody>
      </p:sp>
      <p:sp>
        <p:nvSpPr>
          <p:cNvPr id="16386" name="Rectangle 3"/>
          <p:cNvSpPr>
            <a:spLocks noGrp="1" noChangeArrowheads="1"/>
          </p:cNvSpPr>
          <p:nvPr>
            <p:ph idx="1"/>
          </p:nvPr>
        </p:nvSpPr>
        <p:spPr>
          <a:xfrm>
            <a:off x="457200" y="1676400"/>
            <a:ext cx="8229600" cy="4898136"/>
          </a:xfrm>
        </p:spPr>
        <p:txBody>
          <a:bodyPr/>
          <a:lstStyle/>
          <a:p>
            <a:pPr>
              <a:lnSpc>
                <a:spcPct val="80000"/>
              </a:lnSpc>
            </a:pPr>
            <a:r>
              <a:rPr lang="en-US" altLang="en-US" sz="2800" dirty="0" smtClean="0"/>
              <a:t>Find out what students have learned through interacting with them</a:t>
            </a:r>
          </a:p>
          <a:p>
            <a:pPr>
              <a:lnSpc>
                <a:spcPct val="80000"/>
              </a:lnSpc>
            </a:pPr>
            <a:r>
              <a:rPr lang="en-US" altLang="en-US" sz="2800" dirty="0" smtClean="0"/>
              <a:t>Often an informal assessment, but if clear &amp; accurate info. is gathered, can be used for feedback to students, self-reflection for students, goal setting</a:t>
            </a:r>
          </a:p>
          <a:p>
            <a:pPr>
              <a:lnSpc>
                <a:spcPct val="80000"/>
              </a:lnSpc>
            </a:pPr>
            <a:endParaRPr lang="en-US" altLang="en-US" sz="2800" dirty="0" smtClean="0"/>
          </a:p>
          <a:p>
            <a:pPr>
              <a:lnSpc>
                <a:spcPct val="80000"/>
              </a:lnSpc>
            </a:pPr>
            <a:r>
              <a:rPr lang="en-US" altLang="en-US" sz="2800" dirty="0" smtClean="0"/>
              <a:t>Examples:</a:t>
            </a:r>
          </a:p>
          <a:p>
            <a:pPr lvl="1">
              <a:lnSpc>
                <a:spcPct val="80000"/>
              </a:lnSpc>
            </a:pPr>
            <a:r>
              <a:rPr lang="en-US" altLang="en-US" sz="2400" dirty="0" smtClean="0"/>
              <a:t>Oral examinations</a:t>
            </a:r>
          </a:p>
          <a:p>
            <a:pPr lvl="1">
              <a:lnSpc>
                <a:spcPct val="80000"/>
              </a:lnSpc>
            </a:pPr>
            <a:r>
              <a:rPr lang="en-US" altLang="en-US" sz="2400" dirty="0" smtClean="0"/>
              <a:t>Interviewing students in conferences</a:t>
            </a:r>
          </a:p>
          <a:p>
            <a:pPr lvl="1">
              <a:lnSpc>
                <a:spcPct val="80000"/>
              </a:lnSpc>
            </a:pPr>
            <a:r>
              <a:rPr lang="en-US" altLang="en-US" sz="2400" dirty="0" smtClean="0"/>
              <a:t>Looking at &amp; responding to students</a:t>
            </a:r>
            <a:r>
              <a:rPr lang="en-US" altLang="en-US" sz="2400" dirty="0" smtClean="0">
                <a:latin typeface="Arial" pitchFamily="34" charset="0"/>
                <a:ea typeface="MS Mincho" pitchFamily="49" charset="-128"/>
              </a:rPr>
              <a:t>’ </a:t>
            </a:r>
            <a:r>
              <a:rPr lang="en-US" altLang="ja-JP" sz="2400" dirty="0" smtClean="0"/>
              <a:t>comments in journals and logs</a:t>
            </a:r>
          </a:p>
          <a:p>
            <a:pPr lvl="1">
              <a:lnSpc>
                <a:spcPct val="80000"/>
              </a:lnSpc>
              <a:buFont typeface="Wingdings" pitchFamily="2" charset="2"/>
              <a:buNone/>
            </a:pPr>
            <a:endParaRPr lang="en-US" altLang="en-US" sz="2400" dirty="0" smtClean="0"/>
          </a:p>
        </p:txBody>
      </p:sp>
    </p:spTree>
    <p:extLst>
      <p:ext uri="{BB962C8B-B14F-4D97-AF65-F5344CB8AC3E}">
        <p14:creationId xmlns:p14="http://schemas.microsoft.com/office/powerpoint/2010/main" val="288335910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a:bodyPr>
          <a:lstStyle/>
          <a:p>
            <a:pPr fontAlgn="auto">
              <a:spcAft>
                <a:spcPts val="0"/>
              </a:spcAft>
              <a:defRPr/>
            </a:pPr>
            <a:r>
              <a:rPr lang="en-US" sz="4400" b="1" dirty="0" smtClean="0">
                <a:solidFill>
                  <a:srgbClr val="FF66CC"/>
                </a:solidFill>
                <a:ea typeface="+mj-ea"/>
              </a:rPr>
              <a:t>Personal </a:t>
            </a:r>
            <a:r>
              <a:rPr lang="en-US" sz="4400" b="1" dirty="0">
                <a:solidFill>
                  <a:srgbClr val="FF66CC"/>
                </a:solidFill>
                <a:ea typeface="+mj-ea"/>
              </a:rPr>
              <a:t>Communication</a:t>
            </a:r>
            <a:r>
              <a:rPr lang="en-US" sz="4400" b="1" dirty="0">
                <a:ea typeface="+mj-ea"/>
              </a:rPr>
              <a:t> </a:t>
            </a:r>
          </a:p>
        </p:txBody>
      </p:sp>
      <p:sp>
        <p:nvSpPr>
          <p:cNvPr id="17410" name="Rectangle 3"/>
          <p:cNvSpPr>
            <a:spLocks noGrp="1" noChangeArrowheads="1"/>
          </p:cNvSpPr>
          <p:nvPr>
            <p:ph idx="1"/>
          </p:nvPr>
        </p:nvSpPr>
        <p:spPr/>
        <p:txBody>
          <a:bodyPr/>
          <a:lstStyle/>
          <a:p>
            <a:r>
              <a:rPr lang="en-US" altLang="en-US" dirty="0" smtClean="0"/>
              <a:t>Student responses evaluated in 2 ways:</a:t>
            </a:r>
          </a:p>
          <a:p>
            <a:pPr lvl="1"/>
            <a:r>
              <a:rPr lang="en-US" altLang="en-US" dirty="0" smtClean="0"/>
              <a:t>Correct/incorrect (for short, simple answers; parallels scoring of written selected response questions)</a:t>
            </a:r>
          </a:p>
          <a:p>
            <a:pPr lvl="1"/>
            <a:r>
              <a:rPr lang="en-US" altLang="en-US" dirty="0" smtClean="0"/>
              <a:t>Evaluate quality (for longer, more complex; parallels to extended written response)</a:t>
            </a:r>
          </a:p>
          <a:p>
            <a:pPr lvl="2"/>
            <a:r>
              <a:rPr lang="en-US" altLang="en-US" dirty="0" smtClean="0"/>
              <a:t>Could use a rubric to score or scoring guide</a:t>
            </a:r>
          </a:p>
        </p:txBody>
      </p:sp>
    </p:spTree>
    <p:extLst>
      <p:ext uri="{BB962C8B-B14F-4D97-AF65-F5344CB8AC3E}">
        <p14:creationId xmlns:p14="http://schemas.microsoft.com/office/powerpoint/2010/main" val="386934858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228600" y="762000"/>
            <a:ext cx="8686800" cy="914400"/>
          </a:xfrm>
        </p:spPr>
        <p:txBody>
          <a:bodyPr>
            <a:normAutofit fontScale="90000"/>
          </a:bodyPr>
          <a:lstStyle/>
          <a:p>
            <a:pPr fontAlgn="auto">
              <a:spcAft>
                <a:spcPts val="0"/>
              </a:spcAft>
              <a:defRPr/>
            </a:pPr>
            <a:r>
              <a:rPr lang="en-US" sz="3800" b="1" dirty="0" smtClean="0">
                <a:solidFill>
                  <a:schemeClr val="accent1"/>
                </a:solidFill>
                <a:ea typeface="+mj-ea"/>
              </a:rPr>
              <a:t>Matching</a:t>
            </a:r>
            <a:r>
              <a:rPr lang="en-US" sz="3800" b="1" dirty="0" smtClean="0">
                <a:ea typeface="+mj-ea"/>
              </a:rPr>
              <a:t> </a:t>
            </a:r>
            <a:r>
              <a:rPr lang="en-US" sz="3800" b="1" dirty="0">
                <a:ea typeface="+mj-ea"/>
              </a:rPr>
              <a:t>Target </a:t>
            </a:r>
            <a:r>
              <a:rPr lang="en-US" sz="3800" b="1" dirty="0" smtClean="0">
                <a:ea typeface="+mj-ea"/>
              </a:rPr>
              <a:t>and Assessment </a:t>
            </a:r>
            <a:r>
              <a:rPr lang="en-US" sz="3800" b="1" dirty="0">
                <a:ea typeface="+mj-ea"/>
              </a:rPr>
              <a:t>Methods</a:t>
            </a:r>
          </a:p>
        </p:txBody>
      </p:sp>
      <p:sp>
        <p:nvSpPr>
          <p:cNvPr id="18434" name="Rectangle 3"/>
          <p:cNvSpPr>
            <a:spLocks noGrp="1" noChangeArrowheads="1"/>
          </p:cNvSpPr>
          <p:nvPr>
            <p:ph idx="1"/>
          </p:nvPr>
        </p:nvSpPr>
        <p:spPr/>
        <p:txBody>
          <a:bodyPr/>
          <a:lstStyle/>
          <a:p>
            <a:pPr>
              <a:buFont typeface="Wingdings" pitchFamily="2" charset="2"/>
              <a:buNone/>
            </a:pPr>
            <a:endParaRPr lang="en-US" altLang="en-US" dirty="0" smtClean="0"/>
          </a:p>
          <a:p>
            <a:pPr>
              <a:buFont typeface="Wingdings" pitchFamily="2" charset="2"/>
              <a:buNone/>
            </a:pPr>
            <a:r>
              <a:rPr lang="en-US" altLang="en-US" dirty="0" smtClean="0"/>
              <a:t>   Accuracy in the classroom  assessment revolves around </a:t>
            </a:r>
            <a:r>
              <a:rPr lang="en-US" altLang="en-US" b="1" i="1" u="sng" dirty="0" smtClean="0"/>
              <a:t>matching</a:t>
            </a:r>
            <a:r>
              <a:rPr lang="en-US" altLang="en-US" dirty="0" smtClean="0"/>
              <a:t> the different target </a:t>
            </a:r>
            <a:r>
              <a:rPr lang="en-US" altLang="en-US" i="1" dirty="0" smtClean="0"/>
              <a:t>TYPES</a:t>
            </a:r>
            <a:r>
              <a:rPr lang="en-US" altLang="en-US" dirty="0" smtClean="0"/>
              <a:t> with the appropriate form of assessment </a:t>
            </a:r>
            <a:r>
              <a:rPr lang="en-US" altLang="en-US" i="1" dirty="0" smtClean="0"/>
              <a:t>METHODS</a:t>
            </a:r>
          </a:p>
        </p:txBody>
      </p:sp>
    </p:spTree>
    <p:extLst>
      <p:ext uri="{BB962C8B-B14F-4D97-AF65-F5344CB8AC3E}">
        <p14:creationId xmlns:p14="http://schemas.microsoft.com/office/powerpoint/2010/main" val="60916366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029399779"/>
              </p:ext>
            </p:extLst>
          </p:nvPr>
        </p:nvGraphicFramePr>
        <p:xfrm>
          <a:off x="0" y="710853"/>
          <a:ext cx="9144000" cy="5903282"/>
        </p:xfrm>
        <a:graphic>
          <a:graphicData uri="http://schemas.openxmlformats.org/drawingml/2006/table">
            <a:tbl>
              <a:tblPr>
                <a:tableStyleId>{5C22544A-7EE6-4342-B048-85BDC9FD1C3A}</a:tableStyleId>
              </a:tblPr>
              <a:tblGrid>
                <a:gridCol w="937846"/>
                <a:gridCol w="1981857"/>
                <a:gridCol w="2035130"/>
                <a:gridCol w="2209708"/>
                <a:gridCol w="1979459"/>
              </a:tblGrid>
              <a:tr h="508347">
                <a:tc>
                  <a:txBody>
                    <a:bodyPr/>
                    <a:lstStyle/>
                    <a:p>
                      <a:pPr marL="0" marR="0" algn="ctr">
                        <a:spcBef>
                          <a:spcPts val="600"/>
                        </a:spcBef>
                        <a:spcAft>
                          <a:spcPts val="600"/>
                        </a:spcAft>
                        <a:tabLst>
                          <a:tab pos="228600" algn="l"/>
                          <a:tab pos="402590" algn="l"/>
                          <a:tab pos="575945" algn="l"/>
                          <a:tab pos="914400" algn="l"/>
                        </a:tabLst>
                      </a:pPr>
                      <a:r>
                        <a:rPr lang="en-US" sz="1400" dirty="0">
                          <a:effectLst/>
                        </a:rPr>
                        <a:t> </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Selected Response </a:t>
                      </a:r>
                    </a:p>
                    <a:p>
                      <a:pPr marL="0" marR="0" algn="ctr">
                        <a:spcBef>
                          <a:spcPts val="600"/>
                        </a:spcBef>
                        <a:spcAft>
                          <a:spcPts val="600"/>
                        </a:spcAft>
                        <a:tabLst>
                          <a:tab pos="228600" algn="l"/>
                          <a:tab pos="402590" algn="l"/>
                          <a:tab pos="575945" algn="l"/>
                          <a:tab pos="914400" algn="l"/>
                        </a:tabLst>
                      </a:pPr>
                      <a:r>
                        <a:rPr lang="en-US" sz="1400" b="1" dirty="0">
                          <a:effectLst/>
                        </a:rPr>
                        <a:t> </a:t>
                      </a:r>
                      <a:endParaRPr lang="en-US" sz="1400" b="1"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Written Response </a:t>
                      </a:r>
                      <a:endParaRPr lang="en-US" sz="1400" b="1"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Performance</a:t>
                      </a:r>
                      <a:br>
                        <a:rPr lang="en-US" sz="1400" b="1" dirty="0">
                          <a:effectLst/>
                        </a:rPr>
                      </a:br>
                      <a:r>
                        <a:rPr lang="en-US" sz="1400" b="1" dirty="0">
                          <a:effectLst/>
                        </a:rPr>
                        <a:t>Assessment </a:t>
                      </a:r>
                      <a:endParaRPr lang="en-US" sz="1400" b="1"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Personal Communication</a:t>
                      </a:r>
                      <a:endParaRPr lang="en-US" sz="1400" b="1" dirty="0">
                        <a:effectLst/>
                        <a:latin typeface="Times New Roman"/>
                        <a:ea typeface="Calibri"/>
                      </a:endParaRPr>
                    </a:p>
                  </a:txBody>
                  <a:tcPr marL="64436" marR="64436" marT="0" marB="0"/>
                </a:tc>
              </a:tr>
              <a:tr h="1300873">
                <a:tc>
                  <a:txBody>
                    <a:bodyPr/>
                    <a:lstStyle/>
                    <a:p>
                      <a:pPr marL="0" marR="0">
                        <a:spcBef>
                          <a:spcPts val="600"/>
                        </a:spcBef>
                        <a:spcAft>
                          <a:spcPts val="600"/>
                        </a:spcAft>
                        <a:tabLst>
                          <a:tab pos="228600" algn="l"/>
                          <a:tab pos="402590" algn="l"/>
                          <a:tab pos="575945" algn="l"/>
                          <a:tab pos="914400" algn="l"/>
                        </a:tabLst>
                      </a:pPr>
                      <a:r>
                        <a:rPr lang="en-US" sz="1200" b="0" dirty="0">
                          <a:effectLst/>
                        </a:rPr>
                        <a:t>Knowledge</a:t>
                      </a:r>
                      <a:endParaRPr lang="en-US" sz="1200" b="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Good</a:t>
                      </a:r>
                    </a:p>
                    <a:p>
                      <a:pPr marL="0" marR="0">
                        <a:spcBef>
                          <a:spcPts val="600"/>
                        </a:spcBef>
                        <a:spcAft>
                          <a:spcPts val="600"/>
                        </a:spcAft>
                        <a:tabLst>
                          <a:tab pos="228600" algn="l"/>
                          <a:tab pos="402590" algn="l"/>
                          <a:tab pos="575945" algn="l"/>
                          <a:tab pos="914400" algn="l"/>
                        </a:tabLst>
                      </a:pPr>
                      <a:r>
                        <a:rPr lang="en-US" sz="1400" dirty="0">
                          <a:effectLst/>
                        </a:rPr>
                        <a:t>Can assess isolated elements of knowledge and some relationships among them</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Strong</a:t>
                      </a:r>
                      <a:r>
                        <a:rPr lang="en-US" sz="1400" dirty="0">
                          <a:effectLst/>
                        </a:rPr>
                        <a:t> </a:t>
                      </a:r>
                    </a:p>
                    <a:p>
                      <a:pPr marL="0" marR="0">
                        <a:spcBef>
                          <a:spcPts val="600"/>
                        </a:spcBef>
                        <a:spcAft>
                          <a:spcPts val="600"/>
                        </a:spcAft>
                        <a:tabLst>
                          <a:tab pos="228600" algn="l"/>
                          <a:tab pos="402590" algn="l"/>
                          <a:tab pos="575945" algn="l"/>
                          <a:tab pos="914400" algn="l"/>
                        </a:tabLst>
                      </a:pPr>
                      <a:r>
                        <a:rPr lang="en-US" sz="1400" dirty="0">
                          <a:effectLst/>
                        </a:rPr>
                        <a:t>Can assess elements of knowledge and relationships among them</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Partial </a:t>
                      </a:r>
                    </a:p>
                    <a:p>
                      <a:pPr marL="0" marR="0">
                        <a:spcBef>
                          <a:spcPts val="600"/>
                        </a:spcBef>
                        <a:spcAft>
                          <a:spcPts val="600"/>
                        </a:spcAft>
                        <a:tabLst>
                          <a:tab pos="228600" algn="l"/>
                          <a:tab pos="402590" algn="l"/>
                          <a:tab pos="575945" algn="l"/>
                          <a:tab pos="914400" algn="l"/>
                        </a:tabLst>
                      </a:pPr>
                      <a:r>
                        <a:rPr lang="en-US" sz="1400" dirty="0">
                          <a:effectLst/>
                        </a:rPr>
                        <a:t>Can assess elements of knowledge and relationships among them in certain contexts</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Strong</a:t>
                      </a:r>
                    </a:p>
                    <a:p>
                      <a:pPr marL="0" marR="0">
                        <a:spcBef>
                          <a:spcPts val="600"/>
                        </a:spcBef>
                        <a:spcAft>
                          <a:spcPts val="600"/>
                        </a:spcAft>
                        <a:tabLst>
                          <a:tab pos="228600" algn="l"/>
                          <a:tab pos="402590" algn="l"/>
                          <a:tab pos="575945" algn="l"/>
                          <a:tab pos="914400" algn="l"/>
                        </a:tabLst>
                      </a:pPr>
                      <a:r>
                        <a:rPr lang="en-US" sz="1400" dirty="0">
                          <a:effectLst/>
                        </a:rPr>
                        <a:t>Can assess elements of knowledge and relationships among them </a:t>
                      </a:r>
                      <a:endParaRPr lang="en-US" sz="1400" dirty="0">
                        <a:effectLst/>
                        <a:latin typeface="Times New Roman"/>
                        <a:ea typeface="Calibri"/>
                      </a:endParaRPr>
                    </a:p>
                  </a:txBody>
                  <a:tcPr marL="64436" marR="64436" marT="0" marB="0"/>
                </a:tc>
              </a:tr>
              <a:tr h="1077866">
                <a:tc>
                  <a:txBody>
                    <a:bodyPr/>
                    <a:lstStyle/>
                    <a:p>
                      <a:pPr marL="0" marR="0">
                        <a:spcBef>
                          <a:spcPts val="600"/>
                        </a:spcBef>
                        <a:spcAft>
                          <a:spcPts val="600"/>
                        </a:spcAft>
                        <a:tabLst>
                          <a:tab pos="228600" algn="l"/>
                          <a:tab pos="402590" algn="l"/>
                          <a:tab pos="575945" algn="l"/>
                          <a:tab pos="914400" algn="l"/>
                        </a:tabLst>
                      </a:pPr>
                      <a:r>
                        <a:rPr lang="en-US" sz="1200" b="0" dirty="0">
                          <a:effectLst/>
                        </a:rPr>
                        <a:t>Reasoning</a:t>
                      </a:r>
                      <a:endParaRPr lang="en-US" sz="1200" b="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Good </a:t>
                      </a:r>
                    </a:p>
                    <a:p>
                      <a:pPr marL="0" marR="0">
                        <a:spcBef>
                          <a:spcPts val="600"/>
                        </a:spcBef>
                        <a:spcAft>
                          <a:spcPts val="600"/>
                        </a:spcAft>
                        <a:tabLst>
                          <a:tab pos="228600" algn="l"/>
                          <a:tab pos="402590" algn="l"/>
                          <a:tab pos="575945" algn="l"/>
                          <a:tab pos="914400" algn="l"/>
                        </a:tabLst>
                      </a:pPr>
                      <a:r>
                        <a:rPr lang="en-US" sz="1400" dirty="0">
                          <a:effectLst/>
                        </a:rPr>
                        <a:t>Can assess many but not all reasoning targets</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Strong</a:t>
                      </a:r>
                    </a:p>
                    <a:p>
                      <a:pPr marL="0" marR="0">
                        <a:spcBef>
                          <a:spcPts val="600"/>
                        </a:spcBef>
                        <a:spcAft>
                          <a:spcPts val="600"/>
                        </a:spcAft>
                        <a:tabLst>
                          <a:tab pos="228600" algn="l"/>
                          <a:tab pos="402590" algn="l"/>
                          <a:tab pos="575945" algn="l"/>
                          <a:tab pos="914400" algn="l"/>
                        </a:tabLst>
                      </a:pPr>
                      <a:r>
                        <a:rPr lang="en-US" sz="1400" dirty="0">
                          <a:effectLst/>
                        </a:rPr>
                        <a:t>Can assess all reasoning targets </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Partial</a:t>
                      </a:r>
                    </a:p>
                    <a:p>
                      <a:pPr marL="0" marR="0">
                        <a:spcBef>
                          <a:spcPts val="600"/>
                        </a:spcBef>
                        <a:spcAft>
                          <a:spcPts val="600"/>
                        </a:spcAft>
                        <a:tabLst>
                          <a:tab pos="228600" algn="l"/>
                          <a:tab pos="402590" algn="l"/>
                          <a:tab pos="575945" algn="l"/>
                          <a:tab pos="914400" algn="l"/>
                        </a:tabLst>
                      </a:pPr>
                      <a:r>
                        <a:rPr lang="en-US" sz="1400" dirty="0">
                          <a:effectLst/>
                        </a:rPr>
                        <a:t>Can assess reasoning targets in the context of certain tasks in certain contexts</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Strong </a:t>
                      </a:r>
                    </a:p>
                    <a:p>
                      <a:pPr marL="0" marR="0">
                        <a:spcBef>
                          <a:spcPts val="600"/>
                        </a:spcBef>
                        <a:spcAft>
                          <a:spcPts val="600"/>
                        </a:spcAft>
                        <a:tabLst>
                          <a:tab pos="228600" algn="l"/>
                          <a:tab pos="402590" algn="l"/>
                          <a:tab pos="575945" algn="l"/>
                          <a:tab pos="914400" algn="l"/>
                        </a:tabLst>
                      </a:pPr>
                      <a:r>
                        <a:rPr lang="en-US" sz="1400" dirty="0">
                          <a:effectLst/>
                        </a:rPr>
                        <a:t>Can assess all reasoning targets</a:t>
                      </a:r>
                      <a:endParaRPr lang="en-US" sz="1400" dirty="0">
                        <a:effectLst/>
                        <a:latin typeface="Times New Roman"/>
                        <a:ea typeface="Calibri"/>
                      </a:endParaRPr>
                    </a:p>
                  </a:txBody>
                  <a:tcPr marL="64436" marR="64436" marT="0" marB="0"/>
                </a:tc>
              </a:tr>
              <a:tr h="1300873">
                <a:tc>
                  <a:txBody>
                    <a:bodyPr/>
                    <a:lstStyle/>
                    <a:p>
                      <a:pPr marL="0" marR="0">
                        <a:spcBef>
                          <a:spcPts val="600"/>
                        </a:spcBef>
                        <a:spcAft>
                          <a:spcPts val="600"/>
                        </a:spcAft>
                        <a:tabLst>
                          <a:tab pos="228600" algn="l"/>
                          <a:tab pos="402590" algn="l"/>
                          <a:tab pos="575945" algn="l"/>
                          <a:tab pos="914400" algn="l"/>
                        </a:tabLst>
                      </a:pPr>
                      <a:r>
                        <a:rPr lang="en-US" sz="1200" b="0" dirty="0">
                          <a:effectLst/>
                        </a:rPr>
                        <a:t>Skill</a:t>
                      </a:r>
                      <a:endParaRPr lang="en-US" sz="1200" b="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Partial</a:t>
                      </a:r>
                    </a:p>
                    <a:p>
                      <a:pPr marL="0" marR="0">
                        <a:spcBef>
                          <a:spcPts val="600"/>
                        </a:spcBef>
                        <a:spcAft>
                          <a:spcPts val="600"/>
                        </a:spcAft>
                        <a:tabLst>
                          <a:tab pos="228600" algn="l"/>
                          <a:tab pos="402590" algn="l"/>
                          <a:tab pos="575945" algn="l"/>
                          <a:tab pos="914400" algn="l"/>
                        </a:tabLst>
                      </a:pPr>
                      <a:r>
                        <a:rPr lang="en-US" sz="1400" dirty="0">
                          <a:effectLst/>
                        </a:rPr>
                        <a:t>Good match for some measurement skill targets; not a good match otherwise</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Poor </a:t>
                      </a:r>
                    </a:p>
                    <a:p>
                      <a:pPr marL="0" marR="0">
                        <a:spcBef>
                          <a:spcPts val="600"/>
                        </a:spcBef>
                        <a:spcAft>
                          <a:spcPts val="600"/>
                        </a:spcAft>
                        <a:tabLst>
                          <a:tab pos="228600" algn="l"/>
                          <a:tab pos="402590" algn="l"/>
                          <a:tab pos="575945" algn="l"/>
                          <a:tab pos="914400" algn="l"/>
                        </a:tabLst>
                      </a:pPr>
                      <a:r>
                        <a:rPr lang="en-US" sz="1400" dirty="0">
                          <a:effectLst/>
                        </a:rPr>
                        <a:t>Cannot assess skill level; can only assess prerequisite knowledge and reasoning</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Strong</a:t>
                      </a:r>
                    </a:p>
                    <a:p>
                      <a:pPr marL="0" marR="0">
                        <a:spcBef>
                          <a:spcPts val="600"/>
                        </a:spcBef>
                        <a:spcAft>
                          <a:spcPts val="600"/>
                        </a:spcAft>
                        <a:tabLst>
                          <a:tab pos="228600" algn="l"/>
                          <a:tab pos="402590" algn="l"/>
                          <a:tab pos="575945" algn="l"/>
                          <a:tab pos="914400" algn="l"/>
                        </a:tabLst>
                      </a:pPr>
                      <a:r>
                        <a:rPr lang="en-US" sz="1400" dirty="0">
                          <a:effectLst/>
                        </a:rPr>
                        <a:t>Can observe and assess skills as they are being performed </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Partial</a:t>
                      </a:r>
                    </a:p>
                    <a:p>
                      <a:pPr marL="0" marR="0">
                        <a:spcBef>
                          <a:spcPts val="600"/>
                        </a:spcBef>
                        <a:spcAft>
                          <a:spcPts val="600"/>
                        </a:spcAft>
                        <a:tabLst>
                          <a:tab pos="228600" algn="l"/>
                          <a:tab pos="402590" algn="l"/>
                          <a:tab pos="575945" algn="l"/>
                          <a:tab pos="914400" algn="l"/>
                        </a:tabLst>
                      </a:pPr>
                      <a:r>
                        <a:rPr lang="en-US" sz="1400" dirty="0">
                          <a:effectLst/>
                        </a:rPr>
                        <a:t>Strong match for some oral communication proficiencies; not a good match otherwise</a:t>
                      </a:r>
                      <a:endParaRPr lang="en-US" sz="1400" dirty="0">
                        <a:effectLst/>
                        <a:latin typeface="Times New Roman"/>
                        <a:ea typeface="Calibri"/>
                      </a:endParaRPr>
                    </a:p>
                  </a:txBody>
                  <a:tcPr marL="64436" marR="64436" marT="0" marB="0"/>
                </a:tc>
              </a:tr>
              <a:tr h="1503216">
                <a:tc>
                  <a:txBody>
                    <a:bodyPr/>
                    <a:lstStyle/>
                    <a:p>
                      <a:pPr marL="0" marR="0">
                        <a:spcBef>
                          <a:spcPts val="600"/>
                        </a:spcBef>
                        <a:spcAft>
                          <a:spcPts val="600"/>
                        </a:spcAft>
                        <a:tabLst>
                          <a:tab pos="228600" algn="l"/>
                          <a:tab pos="402590" algn="l"/>
                          <a:tab pos="575945" algn="l"/>
                          <a:tab pos="914400" algn="l"/>
                        </a:tabLst>
                      </a:pPr>
                      <a:r>
                        <a:rPr lang="en-US" sz="1200" b="0" dirty="0">
                          <a:effectLst/>
                        </a:rPr>
                        <a:t>Product</a:t>
                      </a:r>
                      <a:endParaRPr lang="en-US" sz="1200" b="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Poor </a:t>
                      </a:r>
                    </a:p>
                    <a:p>
                      <a:pPr marL="0" marR="0">
                        <a:spcBef>
                          <a:spcPts val="600"/>
                        </a:spcBef>
                        <a:spcAft>
                          <a:spcPts val="600"/>
                        </a:spcAft>
                        <a:tabLst>
                          <a:tab pos="228600" algn="l"/>
                          <a:tab pos="402590" algn="l"/>
                          <a:tab pos="575945" algn="l"/>
                          <a:tab pos="914400" algn="l"/>
                        </a:tabLst>
                      </a:pPr>
                      <a:r>
                        <a:rPr lang="en-US" sz="1400" dirty="0">
                          <a:effectLst/>
                        </a:rPr>
                        <a:t>Cannot assess the quality of a product; can only assess prerequisite knowledge and reasoning</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Poor</a:t>
                      </a:r>
                    </a:p>
                    <a:p>
                      <a:pPr marL="0" marR="0">
                        <a:spcBef>
                          <a:spcPts val="600"/>
                        </a:spcBef>
                        <a:spcAft>
                          <a:spcPts val="600"/>
                        </a:spcAft>
                        <a:tabLst>
                          <a:tab pos="228600" algn="l"/>
                          <a:tab pos="402590" algn="l"/>
                          <a:tab pos="575945" algn="l"/>
                          <a:tab pos="914400" algn="l"/>
                        </a:tabLst>
                      </a:pPr>
                      <a:r>
                        <a:rPr lang="en-US" sz="1400" dirty="0">
                          <a:effectLst/>
                        </a:rPr>
                        <a:t>Cannot assess the quality of a product; can only assess prerequisite knowledge and reasoning</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Strong</a:t>
                      </a:r>
                      <a:r>
                        <a:rPr lang="en-US" sz="1400" dirty="0">
                          <a:effectLst/>
                        </a:rPr>
                        <a:t> </a:t>
                      </a:r>
                    </a:p>
                    <a:p>
                      <a:pPr marL="0" marR="0">
                        <a:spcBef>
                          <a:spcPts val="600"/>
                        </a:spcBef>
                        <a:spcAft>
                          <a:spcPts val="600"/>
                        </a:spcAft>
                        <a:tabLst>
                          <a:tab pos="228600" algn="l"/>
                          <a:tab pos="402590" algn="l"/>
                          <a:tab pos="575945" algn="l"/>
                          <a:tab pos="914400" algn="l"/>
                        </a:tabLst>
                      </a:pPr>
                      <a:r>
                        <a:rPr lang="en-US" sz="1400" dirty="0">
                          <a:effectLst/>
                        </a:rPr>
                        <a:t>Can directly assess the attributes of quality of products</a:t>
                      </a:r>
                      <a:endParaRPr lang="en-US" sz="1400" dirty="0">
                        <a:effectLst/>
                        <a:latin typeface="Times New Roman"/>
                        <a:ea typeface="Calibri"/>
                      </a:endParaRPr>
                    </a:p>
                  </a:txBody>
                  <a:tcPr marL="64436" marR="64436" marT="0" marB="0"/>
                </a:tc>
                <a:tc>
                  <a:txBody>
                    <a:bodyPr/>
                    <a:lstStyle/>
                    <a:p>
                      <a:pPr marL="0" marR="0" algn="ctr">
                        <a:spcBef>
                          <a:spcPts val="600"/>
                        </a:spcBef>
                        <a:spcAft>
                          <a:spcPts val="600"/>
                        </a:spcAft>
                        <a:tabLst>
                          <a:tab pos="228600" algn="l"/>
                          <a:tab pos="402590" algn="l"/>
                          <a:tab pos="575945" algn="l"/>
                          <a:tab pos="914400" algn="l"/>
                        </a:tabLst>
                      </a:pPr>
                      <a:r>
                        <a:rPr lang="en-US" sz="1400" b="1" dirty="0">
                          <a:effectLst/>
                        </a:rPr>
                        <a:t>Poor </a:t>
                      </a:r>
                    </a:p>
                    <a:p>
                      <a:pPr marL="0" marR="0">
                        <a:spcBef>
                          <a:spcPts val="600"/>
                        </a:spcBef>
                        <a:spcAft>
                          <a:spcPts val="600"/>
                        </a:spcAft>
                        <a:tabLst>
                          <a:tab pos="228600" algn="l"/>
                          <a:tab pos="402590" algn="l"/>
                          <a:tab pos="575945" algn="l"/>
                          <a:tab pos="914400" algn="l"/>
                        </a:tabLst>
                      </a:pPr>
                      <a:r>
                        <a:rPr lang="en-US" sz="1400" dirty="0">
                          <a:effectLst/>
                        </a:rPr>
                        <a:t>Cannot assess the quality of a product; can only assess prerequisite knowledge and reasoning</a:t>
                      </a:r>
                      <a:endParaRPr lang="en-US" sz="1400" dirty="0">
                        <a:effectLst/>
                        <a:latin typeface="Times New Roman"/>
                        <a:ea typeface="Calibri"/>
                      </a:endParaRPr>
                    </a:p>
                  </a:txBody>
                  <a:tcPr marL="64436" marR="64436" marT="0" marB="0"/>
                </a:tc>
              </a:tr>
            </a:tbl>
          </a:graphicData>
        </a:graphic>
      </p:graphicFrame>
      <p:sp>
        <p:nvSpPr>
          <p:cNvPr id="5" name="Rectangle 1"/>
          <p:cNvSpPr>
            <a:spLocks noChangeArrowheads="1"/>
          </p:cNvSpPr>
          <p:nvPr/>
        </p:nvSpPr>
        <p:spPr bwMode="auto">
          <a:xfrm>
            <a:off x="0" y="285691"/>
            <a:ext cx="3717941"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tabLst>
                <a:tab pos="228600" algn="l"/>
                <a:tab pos="403225" algn="l"/>
                <a:tab pos="576263" algn="l"/>
                <a:tab pos="914400" algn="l"/>
              </a:tabLst>
              <a:defRPr>
                <a:solidFill>
                  <a:schemeClr val="tx1"/>
                </a:solidFill>
                <a:latin typeface="Arial" pitchFamily="34" charset="0"/>
                <a:cs typeface="Arial" pitchFamily="34" charset="0"/>
              </a:defRPr>
            </a:lvl1pPr>
            <a:lvl2pPr>
              <a:tabLst>
                <a:tab pos="228600" algn="l"/>
                <a:tab pos="403225" algn="l"/>
                <a:tab pos="576263" algn="l"/>
                <a:tab pos="914400" algn="l"/>
              </a:tabLst>
              <a:defRPr>
                <a:solidFill>
                  <a:schemeClr val="tx1"/>
                </a:solidFill>
                <a:latin typeface="Arial" pitchFamily="34" charset="0"/>
                <a:cs typeface="Arial" pitchFamily="34" charset="0"/>
              </a:defRPr>
            </a:lvl2pPr>
            <a:lvl3pPr>
              <a:tabLst>
                <a:tab pos="228600" algn="l"/>
                <a:tab pos="403225" algn="l"/>
                <a:tab pos="576263" algn="l"/>
                <a:tab pos="914400" algn="l"/>
              </a:tabLst>
              <a:defRPr>
                <a:solidFill>
                  <a:schemeClr val="tx1"/>
                </a:solidFill>
                <a:latin typeface="Arial" pitchFamily="34" charset="0"/>
                <a:cs typeface="Arial" pitchFamily="34" charset="0"/>
              </a:defRPr>
            </a:lvl3pPr>
            <a:lvl4pPr>
              <a:tabLst>
                <a:tab pos="228600" algn="l"/>
                <a:tab pos="403225" algn="l"/>
                <a:tab pos="576263" algn="l"/>
                <a:tab pos="914400" algn="l"/>
              </a:tabLst>
              <a:defRPr>
                <a:solidFill>
                  <a:schemeClr val="tx1"/>
                </a:solidFill>
                <a:latin typeface="Arial" pitchFamily="34" charset="0"/>
                <a:cs typeface="Arial" pitchFamily="34" charset="0"/>
              </a:defRPr>
            </a:lvl4pPr>
            <a:lvl5pPr>
              <a:tabLst>
                <a:tab pos="228600" algn="l"/>
                <a:tab pos="403225" algn="l"/>
                <a:tab pos="576263" algn="l"/>
                <a:tab pos="914400" algn="l"/>
              </a:tabLst>
              <a:defRPr>
                <a:solidFill>
                  <a:schemeClr val="tx1"/>
                </a:solidFill>
                <a:latin typeface="Arial" pitchFamily="34" charset="0"/>
                <a:cs typeface="Arial" pitchFamily="34" charset="0"/>
              </a:defRPr>
            </a:lvl5pPr>
            <a:lvl6pPr fontAlgn="base">
              <a:spcBef>
                <a:spcPct val="0"/>
              </a:spcBef>
              <a:spcAft>
                <a:spcPct val="0"/>
              </a:spcAft>
              <a:tabLst>
                <a:tab pos="228600" algn="l"/>
                <a:tab pos="403225" algn="l"/>
                <a:tab pos="576263" algn="l"/>
                <a:tab pos="914400" algn="l"/>
              </a:tabLst>
              <a:defRPr>
                <a:solidFill>
                  <a:schemeClr val="tx1"/>
                </a:solidFill>
                <a:latin typeface="Arial" pitchFamily="34" charset="0"/>
                <a:cs typeface="Arial" pitchFamily="34" charset="0"/>
              </a:defRPr>
            </a:lvl6pPr>
            <a:lvl7pPr fontAlgn="base">
              <a:spcBef>
                <a:spcPct val="0"/>
              </a:spcBef>
              <a:spcAft>
                <a:spcPct val="0"/>
              </a:spcAft>
              <a:tabLst>
                <a:tab pos="228600" algn="l"/>
                <a:tab pos="403225" algn="l"/>
                <a:tab pos="576263" algn="l"/>
                <a:tab pos="914400" algn="l"/>
              </a:tabLst>
              <a:defRPr>
                <a:solidFill>
                  <a:schemeClr val="tx1"/>
                </a:solidFill>
                <a:latin typeface="Arial" pitchFamily="34" charset="0"/>
                <a:cs typeface="Arial" pitchFamily="34" charset="0"/>
              </a:defRPr>
            </a:lvl7pPr>
            <a:lvl8pPr fontAlgn="base">
              <a:spcBef>
                <a:spcPct val="0"/>
              </a:spcBef>
              <a:spcAft>
                <a:spcPct val="0"/>
              </a:spcAft>
              <a:tabLst>
                <a:tab pos="228600" algn="l"/>
                <a:tab pos="403225" algn="l"/>
                <a:tab pos="576263" algn="l"/>
                <a:tab pos="914400" algn="l"/>
              </a:tabLst>
              <a:defRPr>
                <a:solidFill>
                  <a:schemeClr val="tx1"/>
                </a:solidFill>
                <a:latin typeface="Arial" pitchFamily="34" charset="0"/>
                <a:cs typeface="Arial" pitchFamily="34" charset="0"/>
              </a:defRPr>
            </a:lvl8pPr>
            <a:lvl9pPr fontAlgn="base">
              <a:spcBef>
                <a:spcPct val="0"/>
              </a:spcBef>
              <a:spcAft>
                <a:spcPct val="0"/>
              </a:spcAft>
              <a:tabLst>
                <a:tab pos="228600" algn="l"/>
                <a:tab pos="403225" algn="l"/>
                <a:tab pos="576263" algn="l"/>
                <a:tab pos="914400" algn="l"/>
              </a:tabLs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tab pos="228600" algn="l"/>
                <a:tab pos="403225" algn="l"/>
                <a:tab pos="576263" algn="l"/>
                <a:tab pos="914400" algn="l"/>
              </a:tabLst>
            </a:pPr>
            <a:r>
              <a:rPr kumimoji="0" lang="en-US" altLang="en-US" sz="2800" b="1" i="0" u="none" strike="noStrike" cap="none" normalizeH="0" baseline="0" dirty="0" smtClean="0">
                <a:ln>
                  <a:noFill/>
                </a:ln>
                <a:solidFill>
                  <a:srgbClr val="000000"/>
                </a:solidFill>
                <a:effectLst/>
                <a:latin typeface="Trebuchet MS" pitchFamily="34" charset="0"/>
                <a:ea typeface="Times New Roman" pitchFamily="18" charset="0"/>
                <a:cs typeface="Times New Roman" pitchFamily="18" charset="0"/>
              </a:rPr>
              <a:t>Target-Method Match</a:t>
            </a:r>
            <a:endParaRPr kumimoji="0" lang="en-US" altLang="en-US" sz="2800"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28600" algn="l"/>
                <a:tab pos="403225" algn="l"/>
                <a:tab pos="576263" algn="l"/>
                <a:tab pos="914400" algn="l"/>
              </a:tabLst>
            </a:pPr>
            <a:endParaRPr kumimoji="0" lang="en-US" alt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2528453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5"/>
          <p:cNvSpPr>
            <a:spLocks noGrp="1"/>
          </p:cNvSpPr>
          <p:nvPr>
            <p:ph type="title"/>
          </p:nvPr>
        </p:nvSpPr>
        <p:spPr>
          <a:xfrm>
            <a:off x="457200" y="838200"/>
            <a:ext cx="8229600" cy="1066800"/>
          </a:xfrm>
        </p:spPr>
        <p:txBody>
          <a:bodyPr/>
          <a:lstStyle/>
          <a:p>
            <a:r>
              <a:rPr lang="en-US" altLang="en-US" b="1" dirty="0" smtClean="0"/>
              <a:t>Effective Design </a:t>
            </a:r>
          </a:p>
        </p:txBody>
      </p:sp>
      <p:sp>
        <p:nvSpPr>
          <p:cNvPr id="7" name="Text Placeholder 6"/>
          <p:cNvSpPr>
            <a:spLocks noGrp="1"/>
          </p:cNvSpPr>
          <p:nvPr>
            <p:ph type="body" sz="quarter" idx="10"/>
          </p:nvPr>
        </p:nvSpPr>
        <p:spPr>
          <a:xfrm>
            <a:off x="633248" y="1905000"/>
            <a:ext cx="7565136" cy="3493801"/>
          </a:xfrm>
        </p:spPr>
        <p:txBody>
          <a:bodyPr/>
          <a:lstStyle/>
          <a:p>
            <a:pPr marL="457200" indent="-457200" eaLnBrk="1" fontAlgn="auto" hangingPunct="1">
              <a:spcAft>
                <a:spcPts val="0"/>
              </a:spcAft>
              <a:buFont typeface="Arial" panose="020B0604020202020204" pitchFamily="34" charset="0"/>
              <a:buChar char="•"/>
              <a:defRPr/>
            </a:pPr>
            <a:r>
              <a:rPr lang="en-US" sz="2800" dirty="0" smtClean="0">
                <a:effectLst>
                  <a:outerShdw blurRad="38100" dist="38100" dir="2700000" algn="tl">
                    <a:srgbClr val="FFFFFF"/>
                  </a:outerShdw>
                </a:effectLst>
                <a:cs typeface="Arial" charset="0"/>
              </a:rPr>
              <a:t>Select a proper assessment method</a:t>
            </a:r>
          </a:p>
          <a:p>
            <a:pPr marL="457200" indent="-457200" eaLnBrk="1" fontAlgn="auto" hangingPunct="1">
              <a:spcAft>
                <a:spcPts val="0"/>
              </a:spcAft>
              <a:buFont typeface="Arial" panose="020B0604020202020204" pitchFamily="34" charset="0"/>
              <a:buChar char="•"/>
              <a:defRPr/>
            </a:pPr>
            <a:r>
              <a:rPr lang="en-US" sz="2800" dirty="0" smtClean="0">
                <a:effectLst>
                  <a:outerShdw blurRad="38100" dist="38100" dir="2700000" algn="tl">
                    <a:srgbClr val="FFFFFF"/>
                  </a:outerShdw>
                </a:effectLst>
                <a:cs typeface="Arial" charset="0"/>
              </a:rPr>
              <a:t>Sufficient sampling to demonstrate mastery</a:t>
            </a:r>
          </a:p>
          <a:p>
            <a:pPr marL="457200" indent="-457200" eaLnBrk="1" fontAlgn="auto" hangingPunct="1">
              <a:spcAft>
                <a:spcPts val="0"/>
              </a:spcAft>
              <a:buFont typeface="Arial" panose="020B0604020202020204" pitchFamily="34" charset="0"/>
              <a:buChar char="•"/>
              <a:defRPr/>
            </a:pPr>
            <a:r>
              <a:rPr lang="en-US" sz="2800" dirty="0" smtClean="0">
                <a:effectLst>
                  <a:outerShdw blurRad="38100" dist="38100" dir="2700000" algn="tl">
                    <a:srgbClr val="FFFFFF"/>
                  </a:outerShdw>
                </a:effectLst>
                <a:cs typeface="Arial" charset="0"/>
              </a:rPr>
              <a:t>Select or create quality items, tasks, and rubrics</a:t>
            </a:r>
          </a:p>
          <a:p>
            <a:pPr marL="457200" indent="-457200" eaLnBrk="1" fontAlgn="auto" hangingPunct="1">
              <a:spcAft>
                <a:spcPts val="0"/>
              </a:spcAft>
              <a:buFont typeface="Arial" panose="020B0604020202020204" pitchFamily="34" charset="0"/>
              <a:buChar char="•"/>
              <a:defRPr/>
            </a:pPr>
            <a:r>
              <a:rPr lang="en-US" sz="2800" dirty="0" smtClean="0">
                <a:effectLst>
                  <a:outerShdw blurRad="38100" dist="38100" dir="2700000" algn="tl">
                    <a:srgbClr val="FFFFFF"/>
                  </a:outerShdw>
                </a:effectLst>
                <a:cs typeface="Arial" charset="0"/>
              </a:rPr>
              <a:t>Sample—gather enough evidence </a:t>
            </a:r>
          </a:p>
          <a:p>
            <a:pPr marL="457200" indent="-457200" eaLnBrk="1" fontAlgn="auto" hangingPunct="1">
              <a:spcAft>
                <a:spcPts val="0"/>
              </a:spcAft>
              <a:buFont typeface="Arial" panose="020B0604020202020204" pitchFamily="34" charset="0"/>
              <a:buChar char="•"/>
              <a:defRPr/>
            </a:pPr>
            <a:r>
              <a:rPr lang="en-US" sz="2800" dirty="0" smtClean="0">
                <a:effectLst>
                  <a:outerShdw blurRad="38100" dist="38100" dir="2700000" algn="tl">
                    <a:srgbClr val="FFFFFF"/>
                  </a:outerShdw>
                </a:effectLst>
                <a:cs typeface="Arial" charset="0"/>
              </a:rPr>
              <a:t>Control for bias</a:t>
            </a:r>
          </a:p>
          <a:p>
            <a:pPr marL="457200" indent="-457200" eaLnBrk="1" fontAlgn="auto" hangingPunct="1">
              <a:spcAft>
                <a:spcPts val="0"/>
              </a:spcAft>
              <a:buFont typeface="Arial" panose="020B0604020202020204" pitchFamily="34" charset="0"/>
              <a:buChar char="•"/>
              <a:defRPr/>
            </a:pPr>
            <a:r>
              <a:rPr lang="en-US" sz="2800" dirty="0" smtClean="0">
                <a:effectLst>
                  <a:outerShdw blurRad="38100" dist="38100" dir="2700000" algn="tl">
                    <a:srgbClr val="FFFFFF"/>
                  </a:outerShdw>
                </a:effectLst>
                <a:cs typeface="Arial" charset="0"/>
              </a:rPr>
              <a:t>Design assessments so students can self-assess and set goals</a:t>
            </a:r>
          </a:p>
          <a:p>
            <a:pPr>
              <a:defRPr/>
            </a:pPr>
            <a:endParaRPr lang="en-US" dirty="0"/>
          </a:p>
        </p:txBody>
      </p:sp>
      <p:sp>
        <p:nvSpPr>
          <p:cNvPr id="5" name="Slide Number Placeholder 4"/>
          <p:cNvSpPr>
            <a:spLocks noGrp="1"/>
          </p:cNvSpPr>
          <p:nvPr>
            <p:ph type="sldNum" sz="quarter" idx="12"/>
          </p:nvPr>
        </p:nvSpPr>
        <p:spPr/>
        <p:txBody>
          <a:bodyPr/>
          <a:lstStyle/>
          <a:p>
            <a:pPr>
              <a:defRPr/>
            </a:pPr>
            <a:fld id="{C38A1BFD-BB8F-4366-94B4-245958E51FAD}" type="slidenum">
              <a:rPr lang="en-US" smtClean="0"/>
              <a:pPr>
                <a:defRPr/>
              </a:pPr>
              <a:t>55</a:t>
            </a:fld>
            <a:endParaRPr lang="en-US" dirty="0"/>
          </a:p>
        </p:txBody>
      </p:sp>
    </p:spTree>
    <p:extLst>
      <p:ext uri="{BB962C8B-B14F-4D97-AF65-F5344CB8AC3E}">
        <p14:creationId xmlns:p14="http://schemas.microsoft.com/office/powerpoint/2010/main" val="155579439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04800" y="609600"/>
            <a:ext cx="8686800" cy="865187"/>
          </a:xfrm>
        </p:spPr>
        <p:txBody>
          <a:bodyPr>
            <a:normAutofit fontScale="90000"/>
          </a:bodyPr>
          <a:lstStyle/>
          <a:p>
            <a:pPr fontAlgn="auto">
              <a:spcAft>
                <a:spcPts val="0"/>
              </a:spcAft>
              <a:defRPr/>
            </a:pPr>
            <a:r>
              <a:rPr lang="en-US" sz="2800" b="1" dirty="0" smtClean="0">
                <a:ea typeface="+mj-ea"/>
              </a:rPr>
              <a:t>Which </a:t>
            </a:r>
            <a:r>
              <a:rPr lang="en-US" sz="2800" b="1" dirty="0">
                <a:ea typeface="+mj-ea"/>
              </a:rPr>
              <a:t>METHOD would you use </a:t>
            </a:r>
            <a:r>
              <a:rPr lang="en-US" sz="2800" b="1" dirty="0" smtClean="0">
                <a:ea typeface="+mj-ea"/>
              </a:rPr>
              <a:t> to </a:t>
            </a:r>
            <a:r>
              <a:rPr lang="en-US" sz="2800" b="1" dirty="0">
                <a:ea typeface="+mj-ea"/>
              </a:rPr>
              <a:t>assess the following</a:t>
            </a:r>
            <a:r>
              <a:rPr lang="en-US" sz="2800" b="1" dirty="0" smtClean="0">
                <a:ea typeface="+mj-ea"/>
              </a:rPr>
              <a:t>?</a:t>
            </a:r>
            <a:endParaRPr lang="en-US" sz="2800" b="1" dirty="0">
              <a:ea typeface="+mj-ea"/>
            </a:endParaRPr>
          </a:p>
        </p:txBody>
      </p:sp>
      <p:sp>
        <p:nvSpPr>
          <p:cNvPr id="3075" name="Rectangle 3"/>
          <p:cNvSpPr>
            <a:spLocks noGrp="1" noChangeArrowheads="1"/>
          </p:cNvSpPr>
          <p:nvPr>
            <p:ph idx="1"/>
          </p:nvPr>
        </p:nvSpPr>
        <p:spPr>
          <a:xfrm>
            <a:off x="609600" y="1474788"/>
            <a:ext cx="7924800" cy="4240212"/>
          </a:xfrm>
        </p:spPr>
        <p:txBody>
          <a:bodyPr>
            <a:normAutofit lnSpcReduction="10000"/>
          </a:bodyPr>
          <a:lstStyle/>
          <a:p>
            <a:pPr marL="609600" indent="-609600">
              <a:lnSpc>
                <a:spcPct val="90000"/>
              </a:lnSpc>
              <a:buFontTx/>
              <a:buAutoNum type="arabicPeriod"/>
            </a:pPr>
            <a:r>
              <a:rPr lang="en-US" altLang="en-US" sz="2400" dirty="0" smtClean="0"/>
              <a:t>Ability to write clearly and coherently</a:t>
            </a:r>
          </a:p>
          <a:p>
            <a:pPr marL="990600" lvl="1" indent="-533400">
              <a:lnSpc>
                <a:spcPct val="90000"/>
              </a:lnSpc>
              <a:buFontTx/>
              <a:buChar char="•"/>
            </a:pPr>
            <a:r>
              <a:rPr lang="en-US" altLang="en-US" dirty="0" smtClean="0">
                <a:solidFill>
                  <a:srgbClr val="FF66CC"/>
                </a:solidFill>
              </a:rPr>
              <a:t>Performance assessment</a:t>
            </a:r>
          </a:p>
          <a:p>
            <a:pPr marL="609600" indent="-609600">
              <a:lnSpc>
                <a:spcPct val="90000"/>
              </a:lnSpc>
              <a:buFontTx/>
              <a:buAutoNum type="arabicPeriod"/>
            </a:pPr>
            <a:r>
              <a:rPr lang="en-US" altLang="en-US" sz="2400" dirty="0" smtClean="0"/>
              <a:t>Group discussion proficiency</a:t>
            </a:r>
          </a:p>
          <a:p>
            <a:pPr marL="990600" lvl="1" indent="-533400">
              <a:lnSpc>
                <a:spcPct val="90000"/>
              </a:lnSpc>
              <a:buFontTx/>
              <a:buChar char="•"/>
            </a:pPr>
            <a:r>
              <a:rPr lang="en-US" altLang="en-US" dirty="0" smtClean="0">
                <a:solidFill>
                  <a:srgbClr val="FF66CC"/>
                </a:solidFill>
              </a:rPr>
              <a:t>Performance assessment</a:t>
            </a:r>
          </a:p>
          <a:p>
            <a:pPr marL="609600" indent="-609600">
              <a:lnSpc>
                <a:spcPct val="90000"/>
              </a:lnSpc>
              <a:buFontTx/>
              <a:buAutoNum type="arabicPeriod"/>
            </a:pPr>
            <a:r>
              <a:rPr lang="en-US" altLang="en-US" sz="2400" dirty="0" smtClean="0"/>
              <a:t>Reading comprehension</a:t>
            </a:r>
          </a:p>
          <a:p>
            <a:pPr marL="990600" lvl="1" indent="-533400">
              <a:lnSpc>
                <a:spcPct val="90000"/>
              </a:lnSpc>
              <a:buFontTx/>
              <a:buChar char="•"/>
            </a:pPr>
            <a:r>
              <a:rPr lang="en-US" altLang="en-US" dirty="0" smtClean="0">
                <a:solidFill>
                  <a:srgbClr val="FF66CC"/>
                </a:solidFill>
              </a:rPr>
              <a:t>SR, EWR or PC  (not PA b/c it</a:t>
            </a:r>
            <a:r>
              <a:rPr lang="en-US" altLang="en-US" dirty="0" smtClean="0">
                <a:solidFill>
                  <a:srgbClr val="FF66CC"/>
                </a:solidFill>
                <a:latin typeface="Arial" pitchFamily="34" charset="0"/>
                <a:ea typeface="MS Mincho" pitchFamily="49" charset="-128"/>
              </a:rPr>
              <a:t>’s</a:t>
            </a:r>
            <a:r>
              <a:rPr lang="en-US" altLang="ja-JP" dirty="0" smtClean="0">
                <a:solidFill>
                  <a:srgbClr val="FF66CC"/>
                </a:solidFill>
              </a:rPr>
              <a:t> a reasoning target)</a:t>
            </a:r>
          </a:p>
          <a:p>
            <a:pPr marL="609600" indent="-609600">
              <a:lnSpc>
                <a:spcPct val="90000"/>
              </a:lnSpc>
              <a:buFontTx/>
              <a:buAutoNum type="arabicPeriod"/>
            </a:pPr>
            <a:r>
              <a:rPr lang="en-US" altLang="en-US" sz="2400" dirty="0" smtClean="0"/>
              <a:t>Proficiency using specified math procedures</a:t>
            </a:r>
          </a:p>
          <a:p>
            <a:pPr marL="990600" lvl="1" indent="-533400">
              <a:lnSpc>
                <a:spcPct val="90000"/>
              </a:lnSpc>
              <a:buFontTx/>
              <a:buChar char="•"/>
            </a:pPr>
            <a:r>
              <a:rPr lang="en-US" altLang="en-US" dirty="0" smtClean="0">
                <a:solidFill>
                  <a:srgbClr val="FF66CC"/>
                </a:solidFill>
              </a:rPr>
              <a:t>Could be knowledge or reasoning: SR, EWR, PC</a:t>
            </a:r>
          </a:p>
          <a:p>
            <a:pPr marL="609600" indent="-609600">
              <a:lnSpc>
                <a:spcPct val="90000"/>
              </a:lnSpc>
              <a:buFontTx/>
              <a:buAutoNum type="arabicPeriod"/>
            </a:pPr>
            <a:r>
              <a:rPr lang="en-US" altLang="en-US" sz="2400" dirty="0" smtClean="0"/>
              <a:t>Proficiency conducting investigations in science</a:t>
            </a:r>
          </a:p>
          <a:p>
            <a:pPr marL="990600" lvl="1" indent="-533400">
              <a:lnSpc>
                <a:spcPct val="90000"/>
              </a:lnSpc>
              <a:buFontTx/>
              <a:buChar char="•"/>
            </a:pPr>
            <a:r>
              <a:rPr lang="en-US" altLang="en-US" dirty="0" smtClean="0">
                <a:solidFill>
                  <a:srgbClr val="FF66CC"/>
                </a:solidFill>
              </a:rPr>
              <a:t>Performance assessment</a:t>
            </a:r>
          </a:p>
        </p:txBody>
      </p:sp>
    </p:spTree>
    <p:extLst>
      <p:ext uri="{BB962C8B-B14F-4D97-AF65-F5344CB8AC3E}">
        <p14:creationId xmlns:p14="http://schemas.microsoft.com/office/powerpoint/2010/main" val="18212571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blinds(horizontal)">
                                      <p:cBhvr>
                                        <p:cTn id="7" dur="500"/>
                                        <p:tgtEl>
                                          <p:spTgt spid="30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075">
                                            <p:txEl>
                                              <p:pRg st="1" end="1"/>
                                            </p:txEl>
                                          </p:spTgt>
                                        </p:tgtEl>
                                        <p:attrNameLst>
                                          <p:attrName>style.visibility</p:attrName>
                                        </p:attrNameLst>
                                      </p:cBhvr>
                                      <p:to>
                                        <p:strVal val="visible"/>
                                      </p:to>
                                    </p:set>
                                    <p:animEffect transition="in" filter="blinds(horizontal)">
                                      <p:cBhvr>
                                        <p:cTn id="12" dur="500"/>
                                        <p:tgtEl>
                                          <p:spTgt spid="307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075">
                                            <p:txEl>
                                              <p:pRg st="2" end="2"/>
                                            </p:txEl>
                                          </p:spTgt>
                                        </p:tgtEl>
                                        <p:attrNameLst>
                                          <p:attrName>style.visibility</p:attrName>
                                        </p:attrNameLst>
                                      </p:cBhvr>
                                      <p:to>
                                        <p:strVal val="visible"/>
                                      </p:to>
                                    </p:set>
                                    <p:animEffect transition="in" filter="blinds(horizontal)">
                                      <p:cBhvr>
                                        <p:cTn id="17" dur="500"/>
                                        <p:tgtEl>
                                          <p:spTgt spid="307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075">
                                            <p:txEl>
                                              <p:pRg st="3" end="3"/>
                                            </p:txEl>
                                          </p:spTgt>
                                        </p:tgtEl>
                                        <p:attrNameLst>
                                          <p:attrName>style.visibility</p:attrName>
                                        </p:attrNameLst>
                                      </p:cBhvr>
                                      <p:to>
                                        <p:strVal val="visible"/>
                                      </p:to>
                                    </p:set>
                                    <p:animEffect transition="in" filter="blinds(horizontal)">
                                      <p:cBhvr>
                                        <p:cTn id="22" dur="500"/>
                                        <p:tgtEl>
                                          <p:spTgt spid="307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075">
                                            <p:txEl>
                                              <p:pRg st="4" end="4"/>
                                            </p:txEl>
                                          </p:spTgt>
                                        </p:tgtEl>
                                        <p:attrNameLst>
                                          <p:attrName>style.visibility</p:attrName>
                                        </p:attrNameLst>
                                      </p:cBhvr>
                                      <p:to>
                                        <p:strVal val="visible"/>
                                      </p:to>
                                    </p:set>
                                    <p:animEffect transition="in" filter="blinds(horizontal)">
                                      <p:cBhvr>
                                        <p:cTn id="27" dur="500"/>
                                        <p:tgtEl>
                                          <p:spTgt spid="307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075">
                                            <p:txEl>
                                              <p:pRg st="5" end="5"/>
                                            </p:txEl>
                                          </p:spTgt>
                                        </p:tgtEl>
                                        <p:attrNameLst>
                                          <p:attrName>style.visibility</p:attrName>
                                        </p:attrNameLst>
                                      </p:cBhvr>
                                      <p:to>
                                        <p:strVal val="visible"/>
                                      </p:to>
                                    </p:set>
                                    <p:animEffect transition="in" filter="blinds(horizontal)">
                                      <p:cBhvr>
                                        <p:cTn id="32" dur="500"/>
                                        <p:tgtEl>
                                          <p:spTgt spid="307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075">
                                            <p:txEl>
                                              <p:pRg st="6" end="6"/>
                                            </p:txEl>
                                          </p:spTgt>
                                        </p:tgtEl>
                                        <p:attrNameLst>
                                          <p:attrName>style.visibility</p:attrName>
                                        </p:attrNameLst>
                                      </p:cBhvr>
                                      <p:to>
                                        <p:strVal val="visible"/>
                                      </p:to>
                                    </p:set>
                                    <p:animEffect transition="in" filter="blinds(horizontal)">
                                      <p:cBhvr>
                                        <p:cTn id="37" dur="500"/>
                                        <p:tgtEl>
                                          <p:spTgt spid="307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075">
                                            <p:txEl>
                                              <p:pRg st="7" end="7"/>
                                            </p:txEl>
                                          </p:spTgt>
                                        </p:tgtEl>
                                        <p:attrNameLst>
                                          <p:attrName>style.visibility</p:attrName>
                                        </p:attrNameLst>
                                      </p:cBhvr>
                                      <p:to>
                                        <p:strVal val="visible"/>
                                      </p:to>
                                    </p:set>
                                    <p:animEffect transition="in" filter="blinds(horizontal)">
                                      <p:cBhvr>
                                        <p:cTn id="42" dur="500"/>
                                        <p:tgtEl>
                                          <p:spTgt spid="3075">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075">
                                            <p:txEl>
                                              <p:pRg st="8" end="8"/>
                                            </p:txEl>
                                          </p:spTgt>
                                        </p:tgtEl>
                                        <p:attrNameLst>
                                          <p:attrName>style.visibility</p:attrName>
                                        </p:attrNameLst>
                                      </p:cBhvr>
                                      <p:to>
                                        <p:strVal val="visible"/>
                                      </p:to>
                                    </p:set>
                                    <p:animEffect transition="in" filter="blinds(horizontal)">
                                      <p:cBhvr>
                                        <p:cTn id="47" dur="500"/>
                                        <p:tgtEl>
                                          <p:spTgt spid="3075">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075">
                                            <p:txEl>
                                              <p:pRg st="9" end="9"/>
                                            </p:txEl>
                                          </p:spTgt>
                                        </p:tgtEl>
                                        <p:attrNameLst>
                                          <p:attrName>style.visibility</p:attrName>
                                        </p:attrNameLst>
                                      </p:cBhvr>
                                      <p:to>
                                        <p:strVal val="visible"/>
                                      </p:to>
                                    </p:set>
                                    <p:animEffect transition="in" filter="blinds(horizontal)">
                                      <p:cBhvr>
                                        <p:cTn id="52" dur="500"/>
                                        <p:tgtEl>
                                          <p:spTgt spid="307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447800"/>
          </a:xfrm>
        </p:spPr>
        <p:txBody>
          <a:bodyPr>
            <a:normAutofit/>
          </a:bodyPr>
          <a:lstStyle/>
          <a:p>
            <a:r>
              <a:rPr lang="en-US" b="1" dirty="0"/>
              <a:t>Authentic assessment can include many of the following</a:t>
            </a:r>
            <a:r>
              <a:rPr lang="en-US" b="1" dirty="0" smtClean="0"/>
              <a:t>:</a:t>
            </a:r>
            <a:endParaRPr lang="en-US" b="1" dirty="0"/>
          </a:p>
        </p:txBody>
      </p:sp>
      <p:sp>
        <p:nvSpPr>
          <p:cNvPr id="3" name="Content Placeholder 2"/>
          <p:cNvSpPr>
            <a:spLocks noGrp="1"/>
          </p:cNvSpPr>
          <p:nvPr>
            <p:ph idx="1"/>
          </p:nvPr>
        </p:nvSpPr>
        <p:spPr>
          <a:xfrm>
            <a:off x="457200" y="2057400"/>
            <a:ext cx="8229600" cy="4517136"/>
          </a:xfrm>
        </p:spPr>
        <p:txBody>
          <a:bodyPr>
            <a:normAutofit lnSpcReduction="10000"/>
          </a:bodyPr>
          <a:lstStyle/>
          <a:p>
            <a:r>
              <a:rPr lang="en-US" dirty="0" smtClean="0"/>
              <a:t>Observation</a:t>
            </a:r>
            <a:endParaRPr lang="en-US" dirty="0"/>
          </a:p>
          <a:p>
            <a:r>
              <a:rPr lang="en-US" dirty="0"/>
              <a:t>Essays</a:t>
            </a:r>
          </a:p>
          <a:p>
            <a:r>
              <a:rPr lang="en-US" dirty="0"/>
              <a:t>Interviews</a:t>
            </a:r>
          </a:p>
          <a:p>
            <a:r>
              <a:rPr lang="en-US" dirty="0"/>
              <a:t>Performance tasks</a:t>
            </a:r>
          </a:p>
          <a:p>
            <a:r>
              <a:rPr lang="en-US" dirty="0"/>
              <a:t>Exhibitions and demonstrations</a:t>
            </a:r>
          </a:p>
          <a:p>
            <a:r>
              <a:rPr lang="en-US" dirty="0"/>
              <a:t>Portfolios</a:t>
            </a:r>
          </a:p>
          <a:p>
            <a:r>
              <a:rPr lang="en-US" dirty="0"/>
              <a:t>Journals</a:t>
            </a:r>
          </a:p>
          <a:p>
            <a:r>
              <a:rPr lang="en-US" dirty="0"/>
              <a:t>Teacher-created tests</a:t>
            </a:r>
          </a:p>
          <a:p>
            <a:r>
              <a:rPr lang="en-US" dirty="0"/>
              <a:t>Rubrics</a:t>
            </a:r>
          </a:p>
          <a:p>
            <a:r>
              <a:rPr lang="en-US" dirty="0"/>
              <a:t>Self- and peer-evaluation</a:t>
            </a:r>
          </a:p>
          <a:p>
            <a:endParaRPr lang="en-US" dirty="0"/>
          </a:p>
        </p:txBody>
      </p:sp>
    </p:spTree>
    <p:extLst>
      <p:ext uri="{BB962C8B-B14F-4D97-AF65-F5344CB8AC3E}">
        <p14:creationId xmlns:p14="http://schemas.microsoft.com/office/powerpoint/2010/main" val="125416978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359" y="609600"/>
            <a:ext cx="8229600" cy="1066800"/>
          </a:xfrm>
        </p:spPr>
        <p:txBody>
          <a:bodyPr/>
          <a:lstStyle/>
          <a:p>
            <a:r>
              <a:rPr lang="en-US" b="1" dirty="0" smtClean="0"/>
              <a:t>Let’s try it….</a:t>
            </a:r>
            <a:r>
              <a:rPr lang="en-US" b="1" i="1" dirty="0" smtClean="0"/>
              <a:t>but first</a:t>
            </a:r>
            <a:r>
              <a:rPr lang="en-US" b="1" dirty="0" smtClean="0"/>
              <a:t>….</a:t>
            </a:r>
            <a:endParaRPr lang="en-US" b="1" dirty="0"/>
          </a:p>
        </p:txBody>
      </p:sp>
      <p:sp>
        <p:nvSpPr>
          <p:cNvPr id="3" name="Content Placeholder 2"/>
          <p:cNvSpPr>
            <a:spLocks noGrp="1"/>
          </p:cNvSpPr>
          <p:nvPr>
            <p:ph idx="1"/>
          </p:nvPr>
        </p:nvSpPr>
        <p:spPr>
          <a:xfrm>
            <a:off x="457200" y="1524000"/>
            <a:ext cx="8229600" cy="5050536"/>
          </a:xfrm>
        </p:spPr>
        <p:txBody>
          <a:bodyPr>
            <a:normAutofit fontScale="92500" lnSpcReduction="20000"/>
          </a:bodyPr>
          <a:lstStyle/>
          <a:p>
            <a:r>
              <a:rPr lang="en-US" dirty="0"/>
              <a:t>Google Docs</a:t>
            </a:r>
          </a:p>
          <a:p>
            <a:r>
              <a:rPr lang="en-US" dirty="0"/>
              <a:t>Set up your Harlem Gmail account</a:t>
            </a:r>
          </a:p>
          <a:p>
            <a:r>
              <a:rPr lang="en-US" dirty="0"/>
              <a:t>Once you are logged in to your computer as yourself, please visit: </a:t>
            </a:r>
            <a:r>
              <a:rPr lang="en-US" dirty="0">
                <a:hlinkClick r:id="rId2"/>
              </a:rPr>
              <a:t>http://goo.gl/idcffu</a:t>
            </a:r>
            <a:r>
              <a:rPr lang="en-US" dirty="0"/>
              <a:t>.   </a:t>
            </a:r>
          </a:p>
          <a:p>
            <a:pPr lvl="1"/>
            <a:r>
              <a:rPr lang="en-US" dirty="0"/>
              <a:t>Setting your password through this link will sync your Harlem and Google account so you can activate your account.</a:t>
            </a:r>
          </a:p>
          <a:p>
            <a:r>
              <a:rPr lang="en-US" dirty="0"/>
              <a:t>Your log in will be </a:t>
            </a:r>
            <a:r>
              <a:rPr lang="en-US" dirty="0">
                <a:hlinkClick r:id="rId3"/>
              </a:rPr>
              <a:t>Firstname.Lastname@h122.org</a:t>
            </a:r>
            <a:r>
              <a:rPr lang="en-US" dirty="0"/>
              <a:t>.  Example: </a:t>
            </a:r>
            <a:r>
              <a:rPr lang="en-US" dirty="0">
                <a:hlinkClick r:id="rId4"/>
              </a:rPr>
              <a:t>Albert.Einstein@h122.org</a:t>
            </a:r>
            <a:r>
              <a:rPr lang="en-US" b="1" dirty="0"/>
              <a:t>.  </a:t>
            </a:r>
            <a:r>
              <a:rPr lang="en-US" dirty="0"/>
              <a:t>Your password will be the same password you set in the password reset portal.</a:t>
            </a:r>
          </a:p>
          <a:p>
            <a:endParaRPr lang="en-US" dirty="0"/>
          </a:p>
          <a:p>
            <a:r>
              <a:rPr lang="en-US" dirty="0"/>
              <a:t>How to guide is on the Resources page of our Wiki so you can share with teachers in your building.</a:t>
            </a:r>
          </a:p>
          <a:p>
            <a:endParaRPr lang="en-US" dirty="0"/>
          </a:p>
        </p:txBody>
      </p:sp>
    </p:spTree>
    <p:extLst>
      <p:ext uri="{BB962C8B-B14F-4D97-AF65-F5344CB8AC3E}">
        <p14:creationId xmlns:p14="http://schemas.microsoft.com/office/powerpoint/2010/main" val="322111965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066800"/>
          </a:xfrm>
        </p:spPr>
        <p:txBody>
          <a:bodyPr/>
          <a:lstStyle/>
          <a:p>
            <a:r>
              <a:rPr lang="en-US" b="1" dirty="0" smtClean="0"/>
              <a:t>Let’s Try It!</a:t>
            </a:r>
            <a:endParaRPr lang="en-US" b="1" dirty="0"/>
          </a:p>
        </p:txBody>
      </p:sp>
      <p:sp>
        <p:nvSpPr>
          <p:cNvPr id="3" name="Content Placeholder 2"/>
          <p:cNvSpPr>
            <a:spLocks noGrp="1"/>
          </p:cNvSpPr>
          <p:nvPr>
            <p:ph idx="1"/>
          </p:nvPr>
        </p:nvSpPr>
        <p:spPr/>
        <p:txBody>
          <a:bodyPr/>
          <a:lstStyle/>
          <a:p>
            <a:r>
              <a:rPr lang="en-US" dirty="0" smtClean="0"/>
              <a:t>Go to the </a:t>
            </a:r>
            <a:r>
              <a:rPr lang="en-US" dirty="0" smtClean="0"/>
              <a:t>standards </a:t>
            </a:r>
            <a:r>
              <a:rPr lang="en-US" dirty="0" smtClean="0"/>
              <a:t>page on the WikiSpace</a:t>
            </a:r>
          </a:p>
          <a:p>
            <a:r>
              <a:rPr lang="en-US" dirty="0" smtClean="0"/>
              <a:t>In groups of 2 or 3, select one standard</a:t>
            </a:r>
          </a:p>
          <a:p>
            <a:r>
              <a:rPr lang="en-US" dirty="0" smtClean="0"/>
              <a:t>Identify the target and write in student friendly language,  “I-Can” statements</a:t>
            </a:r>
          </a:p>
          <a:p>
            <a:r>
              <a:rPr lang="en-US" dirty="0" smtClean="0"/>
              <a:t>Determine the </a:t>
            </a:r>
            <a:r>
              <a:rPr lang="en-US" b="1" i="1" dirty="0" smtClean="0"/>
              <a:t>type</a:t>
            </a:r>
            <a:r>
              <a:rPr lang="en-US" dirty="0" smtClean="0"/>
              <a:t> of target it </a:t>
            </a:r>
            <a:r>
              <a:rPr lang="en-US" dirty="0" smtClean="0"/>
              <a:t>is</a:t>
            </a:r>
          </a:p>
          <a:p>
            <a:r>
              <a:rPr lang="en-US" dirty="0" smtClean="0"/>
              <a:t>What /are the best method(s) to assess this standard?</a:t>
            </a:r>
            <a:endParaRPr lang="en-US" dirty="0" smtClean="0"/>
          </a:p>
          <a:p>
            <a:r>
              <a:rPr lang="en-US" dirty="0" smtClean="0"/>
              <a:t>How would you assess mastery?</a:t>
            </a:r>
          </a:p>
          <a:p>
            <a:endParaRPr lang="en-US" dirty="0" smtClean="0"/>
          </a:p>
          <a:p>
            <a:pPr marL="109728" indent="0">
              <a:buNone/>
            </a:pPr>
            <a:endParaRPr lang="en-US" dirty="0"/>
          </a:p>
        </p:txBody>
      </p:sp>
    </p:spTree>
    <p:extLst>
      <p:ext uri="{BB962C8B-B14F-4D97-AF65-F5344CB8AC3E}">
        <p14:creationId xmlns:p14="http://schemas.microsoft.com/office/powerpoint/2010/main" val="15236603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76200" y="245444"/>
            <a:ext cx="7498080" cy="838200"/>
          </a:xfrm>
        </p:spPr>
        <p:txBody>
          <a:bodyPr/>
          <a:lstStyle/>
          <a:p>
            <a:r>
              <a:rPr lang="en-US" b="1" dirty="0" smtClean="0"/>
              <a:t>Harlem Learning Process</a:t>
            </a:r>
            <a:endParaRPr lang="en-US" b="1"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1294600061"/>
              </p:ext>
            </p:extLst>
          </p:nvPr>
        </p:nvGraphicFramePr>
        <p:xfrm>
          <a:off x="609600" y="1371600"/>
          <a:ext cx="8534400" cy="6172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p:cNvGraphicFramePr/>
          <p:nvPr>
            <p:extLst>
              <p:ext uri="{D42A27DB-BD31-4B8C-83A1-F6EECF244321}">
                <p14:modId xmlns:p14="http://schemas.microsoft.com/office/powerpoint/2010/main" val="2736718780"/>
              </p:ext>
            </p:extLst>
          </p:nvPr>
        </p:nvGraphicFramePr>
        <p:xfrm>
          <a:off x="2667000" y="1905000"/>
          <a:ext cx="4267200" cy="37338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3345639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229600" cy="1066800"/>
          </a:xfrm>
        </p:spPr>
        <p:txBody>
          <a:bodyPr/>
          <a:lstStyle/>
          <a:p>
            <a:r>
              <a:rPr lang="en-US" b="1" dirty="0" smtClean="0"/>
              <a:t>Share</a:t>
            </a:r>
            <a:endParaRPr lang="en-US" b="1" dirty="0"/>
          </a:p>
        </p:txBody>
      </p:sp>
      <p:sp>
        <p:nvSpPr>
          <p:cNvPr id="3" name="Content Placeholder 2"/>
          <p:cNvSpPr>
            <a:spLocks noGrp="1"/>
          </p:cNvSpPr>
          <p:nvPr>
            <p:ph idx="1"/>
          </p:nvPr>
        </p:nvSpPr>
        <p:spPr>
          <a:xfrm>
            <a:off x="457200" y="1442754"/>
            <a:ext cx="8229600" cy="4881845"/>
          </a:xfrm>
        </p:spPr>
        <p:txBody>
          <a:bodyPr>
            <a:normAutofit fontScale="85000" lnSpcReduction="10000"/>
          </a:bodyPr>
          <a:lstStyle/>
          <a:p>
            <a:r>
              <a:rPr lang="en-US" dirty="0" smtClean="0"/>
              <a:t>Google Docs</a:t>
            </a:r>
          </a:p>
          <a:p>
            <a:r>
              <a:rPr lang="en-US" dirty="0" smtClean="0"/>
              <a:t>Set up your Harlem Gmail account</a:t>
            </a:r>
          </a:p>
          <a:p>
            <a:r>
              <a:rPr lang="en-US" dirty="0"/>
              <a:t>Once you are logged in </a:t>
            </a:r>
            <a:r>
              <a:rPr lang="en-US" dirty="0" smtClean="0"/>
              <a:t>to your computer as </a:t>
            </a:r>
            <a:r>
              <a:rPr lang="en-US" dirty="0"/>
              <a:t>yourself, please visit: </a:t>
            </a:r>
            <a:r>
              <a:rPr lang="en-US" dirty="0">
                <a:hlinkClick r:id="rId2"/>
              </a:rPr>
              <a:t>http://goo.gl/idcffu</a:t>
            </a:r>
            <a:r>
              <a:rPr lang="en-US" dirty="0"/>
              <a:t>.   </a:t>
            </a:r>
            <a:endParaRPr lang="en-US" dirty="0" smtClean="0"/>
          </a:p>
          <a:p>
            <a:pPr lvl="1"/>
            <a:r>
              <a:rPr lang="en-US" dirty="0" smtClean="0"/>
              <a:t>Setting </a:t>
            </a:r>
            <a:r>
              <a:rPr lang="en-US" dirty="0"/>
              <a:t>your password through this link will sync your Harlem and Google account so you can activate your account</a:t>
            </a:r>
            <a:r>
              <a:rPr lang="en-US" dirty="0" smtClean="0"/>
              <a:t>.</a:t>
            </a:r>
          </a:p>
          <a:p>
            <a:r>
              <a:rPr lang="en-US" dirty="0"/>
              <a:t>Your log in will be </a:t>
            </a:r>
            <a:r>
              <a:rPr lang="en-US" dirty="0">
                <a:hlinkClick r:id="rId3"/>
              </a:rPr>
              <a:t>Firstname.Lastname@h122.org</a:t>
            </a:r>
            <a:r>
              <a:rPr lang="en-US" dirty="0"/>
              <a:t>.  Example: </a:t>
            </a:r>
            <a:r>
              <a:rPr lang="en-US" dirty="0">
                <a:hlinkClick r:id="rId4"/>
              </a:rPr>
              <a:t>Albert.Einstein@h122.org</a:t>
            </a:r>
            <a:r>
              <a:rPr lang="en-US" b="1" dirty="0"/>
              <a:t>.  </a:t>
            </a:r>
            <a:r>
              <a:rPr lang="en-US" dirty="0"/>
              <a:t>Your password will be the same password you set in the password reset portal</a:t>
            </a:r>
            <a:r>
              <a:rPr lang="en-US" dirty="0" smtClean="0"/>
              <a:t>.</a:t>
            </a:r>
          </a:p>
          <a:p>
            <a:endParaRPr lang="en-US" dirty="0"/>
          </a:p>
          <a:p>
            <a:r>
              <a:rPr lang="en-US" dirty="0" smtClean="0"/>
              <a:t>How to guide is on the Resources page of our Wiki so you can share with teachers in your building.</a:t>
            </a:r>
            <a:endParaRPr lang="en-US" dirty="0"/>
          </a:p>
          <a:p>
            <a:endParaRPr lang="en-US" dirty="0"/>
          </a:p>
        </p:txBody>
      </p:sp>
    </p:spTree>
    <p:extLst>
      <p:ext uri="{BB962C8B-B14F-4D97-AF65-F5344CB8AC3E}">
        <p14:creationId xmlns:p14="http://schemas.microsoft.com/office/powerpoint/2010/main" val="10210811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Virtual Gallery Walk</a:t>
            </a:r>
            <a:endParaRPr lang="en-US" b="1" dirty="0"/>
          </a:p>
        </p:txBody>
      </p:sp>
      <p:sp>
        <p:nvSpPr>
          <p:cNvPr id="3" name="Content Placeholder 2"/>
          <p:cNvSpPr>
            <a:spLocks noGrp="1"/>
          </p:cNvSpPr>
          <p:nvPr>
            <p:ph idx="1"/>
          </p:nvPr>
        </p:nvSpPr>
        <p:spPr/>
        <p:txBody>
          <a:bodyPr/>
          <a:lstStyle/>
          <a:p>
            <a:r>
              <a:rPr lang="en-US" dirty="0" smtClean="0"/>
              <a:t>Debrief</a:t>
            </a:r>
            <a:endParaRPr lang="en-US" dirty="0"/>
          </a:p>
        </p:txBody>
      </p:sp>
    </p:spTree>
    <p:extLst>
      <p:ext uri="{BB962C8B-B14F-4D97-AF65-F5344CB8AC3E}">
        <p14:creationId xmlns:p14="http://schemas.microsoft.com/office/powerpoint/2010/main" val="419044900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931862"/>
            <a:ext cx="8458200" cy="1470025"/>
          </a:xfrm>
        </p:spPr>
        <p:txBody>
          <a:bodyPr/>
          <a:lstStyle/>
          <a:p>
            <a:pPr fontAlgn="auto">
              <a:spcAft>
                <a:spcPts val="0"/>
              </a:spcAft>
              <a:defRPr/>
            </a:pPr>
            <a:r>
              <a:rPr lang="en-US" dirty="0" smtClean="0"/>
              <a:t>Providing Students with </a:t>
            </a:r>
            <a:br>
              <a:rPr lang="en-US" dirty="0" smtClean="0"/>
            </a:br>
            <a:r>
              <a:rPr lang="en-US" dirty="0" smtClean="0"/>
              <a:t>Effective Feedback</a:t>
            </a:r>
            <a:endParaRPr lang="en-US" dirty="0"/>
          </a:p>
        </p:txBody>
      </p:sp>
      <p:pic>
        <p:nvPicPr>
          <p:cNvPr id="1031" name="Picture 7" descr="C:\Documents and Settings\rjadams\Local Settings\Temporary Internet Files\Content.IE5\4DAJK5UZ\MPj04304930000[1].jpg"/>
          <p:cNvPicPr>
            <a:picLocks noChangeAspect="1" noChangeArrowheads="1"/>
          </p:cNvPicPr>
          <p:nvPr/>
        </p:nvPicPr>
        <p:blipFill>
          <a:blip r:embed="rId2"/>
          <a:srcRect/>
          <a:stretch>
            <a:fillRect/>
          </a:stretch>
        </p:blipFill>
        <p:spPr bwMode="auto">
          <a:xfrm>
            <a:off x="533400" y="4191000"/>
            <a:ext cx="2438400" cy="24384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26" name="Picture 2" descr="C:\Documents and Settings\rjadams\Local Settings\Temporary Internet Files\Content.IE5\8RMFILAZ\MPj04394660000[1].jpg"/>
          <p:cNvPicPr>
            <a:picLocks noChangeAspect="1" noChangeArrowheads="1"/>
          </p:cNvPicPr>
          <p:nvPr/>
        </p:nvPicPr>
        <p:blipFill>
          <a:blip r:embed="rId3"/>
          <a:srcRect/>
          <a:stretch>
            <a:fillRect/>
          </a:stretch>
        </p:blipFill>
        <p:spPr bwMode="auto">
          <a:xfrm rot="828404">
            <a:off x="3391253" y="4158747"/>
            <a:ext cx="2514600" cy="190391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30" name="Picture 6" descr="C:\Documents and Settings\rjadams\Local Settings\Temporary Internet Files\Content.IE5\8RMFILAZ\MPj04395220000[1].jpg"/>
          <p:cNvPicPr>
            <a:picLocks noChangeAspect="1" noChangeArrowheads="1"/>
          </p:cNvPicPr>
          <p:nvPr/>
        </p:nvPicPr>
        <p:blipFill>
          <a:blip r:embed="rId4"/>
          <a:srcRect/>
          <a:stretch>
            <a:fillRect/>
          </a:stretch>
        </p:blipFill>
        <p:spPr bwMode="auto">
          <a:xfrm>
            <a:off x="6629400" y="4343400"/>
            <a:ext cx="2133600" cy="21336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914400"/>
            <a:ext cx="8229600" cy="1066800"/>
          </a:xfrm>
        </p:spPr>
        <p:txBody>
          <a:bodyPr/>
          <a:lstStyle/>
          <a:p>
            <a:r>
              <a:rPr lang="en-US" b="1" dirty="0" smtClean="0"/>
              <a:t>What is Feedback?</a:t>
            </a:r>
          </a:p>
        </p:txBody>
      </p:sp>
      <p:sp>
        <p:nvSpPr>
          <p:cNvPr id="16386" name="Content Placeholder 2"/>
          <p:cNvSpPr>
            <a:spLocks noGrp="1"/>
          </p:cNvSpPr>
          <p:nvPr>
            <p:ph idx="1"/>
          </p:nvPr>
        </p:nvSpPr>
        <p:spPr/>
        <p:txBody>
          <a:bodyPr/>
          <a:lstStyle/>
          <a:p>
            <a:pPr>
              <a:buFont typeface="Wingdings" pitchFamily="2" charset="2"/>
              <a:buNone/>
            </a:pPr>
            <a:r>
              <a:rPr lang="en-US" dirty="0" smtClean="0"/>
              <a:t>    “Feedback is an objective description of a student’s performance intended to guide future performance.  Unlike evaluation, which judges performance, feedback is the process of helping our students assess their performance, identify areas where they are right on target and provide them tips on what they can do in the future to improve in areas that need correcting.”</a:t>
            </a:r>
          </a:p>
          <a:p>
            <a:pPr algn="r">
              <a:buFont typeface="Wingdings" pitchFamily="2" charset="2"/>
              <a:buNone/>
            </a:pPr>
            <a:r>
              <a:rPr lang="en-US" sz="1800" dirty="0" smtClean="0"/>
              <a:t>~ W. Fred Miser</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762000" y="685800"/>
            <a:ext cx="8001000" cy="1338262"/>
          </a:xfrm>
        </p:spPr>
        <p:txBody>
          <a:bodyPr/>
          <a:lstStyle/>
          <a:p>
            <a:r>
              <a:rPr lang="en-US" b="1" dirty="0" smtClean="0"/>
              <a:t>What Does the Research Say?</a:t>
            </a:r>
          </a:p>
        </p:txBody>
      </p:sp>
      <p:sp>
        <p:nvSpPr>
          <p:cNvPr id="24578" name="Content Placeholder 2"/>
          <p:cNvSpPr>
            <a:spLocks noGrp="1"/>
          </p:cNvSpPr>
          <p:nvPr>
            <p:ph idx="1"/>
          </p:nvPr>
        </p:nvSpPr>
        <p:spPr/>
        <p:txBody>
          <a:bodyPr/>
          <a:lstStyle/>
          <a:p>
            <a:pPr>
              <a:buFont typeface="Wingdings" pitchFamily="2" charset="2"/>
              <a:buNone/>
            </a:pPr>
            <a:r>
              <a:rPr lang="en-US" dirty="0" smtClean="0"/>
              <a:t>“Feedback seems to work well in so many situations that it led researcher John Hattie (1992) to make the following comment after analyzing almost 8,000 studies:  </a:t>
            </a:r>
          </a:p>
          <a:p>
            <a:pPr lvl="1">
              <a:buFont typeface="Wingdings" pitchFamily="2" charset="2"/>
              <a:buNone/>
            </a:pPr>
            <a:r>
              <a:rPr lang="en-US" dirty="0" smtClean="0"/>
              <a:t>    ‘The most powerful single modification that enhances achievement is feedback.  The simplest prescription for improving education must be </a:t>
            </a:r>
            <a:r>
              <a:rPr lang="en-US" b="1" i="1" dirty="0" smtClean="0"/>
              <a:t>dollops of feedback</a:t>
            </a:r>
            <a:r>
              <a:rPr lang="en-US" dirty="0" smtClean="0"/>
              <a:t>.’”</a:t>
            </a:r>
          </a:p>
          <a:p>
            <a:pPr>
              <a:buFont typeface="Wingdings" pitchFamily="2" charset="2"/>
              <a:buNone/>
            </a:pPr>
            <a:endParaRPr lang="en-US" dirty="0" smtClean="0"/>
          </a:p>
          <a:p>
            <a:pPr algn="r">
              <a:buFont typeface="Wingdings" pitchFamily="2" charset="2"/>
              <a:buNone/>
            </a:pPr>
            <a:r>
              <a:rPr lang="en-US" sz="1800" dirty="0" smtClean="0"/>
              <a:t>~ Robert Marzano</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74044" y="533400"/>
            <a:ext cx="8229600" cy="1066800"/>
          </a:xfrm>
        </p:spPr>
        <p:txBody>
          <a:bodyPr/>
          <a:lstStyle/>
          <a:p>
            <a:r>
              <a:rPr lang="en-US" b="1" dirty="0" smtClean="0"/>
              <a:t>What is Feedback?</a:t>
            </a:r>
          </a:p>
        </p:txBody>
      </p:sp>
      <p:sp>
        <p:nvSpPr>
          <p:cNvPr id="17410" name="Content Placeholder 2"/>
          <p:cNvSpPr>
            <a:spLocks noGrp="1"/>
          </p:cNvSpPr>
          <p:nvPr>
            <p:ph idx="1"/>
          </p:nvPr>
        </p:nvSpPr>
        <p:spPr>
          <a:xfrm>
            <a:off x="4267199" y="1905000"/>
            <a:ext cx="4094163" cy="3989387"/>
          </a:xfrm>
        </p:spPr>
        <p:txBody>
          <a:bodyPr>
            <a:normAutofit fontScale="85000" lnSpcReduction="20000"/>
          </a:bodyPr>
          <a:lstStyle/>
          <a:p>
            <a:r>
              <a:rPr lang="en-US" dirty="0" smtClean="0"/>
              <a:t>“Research has shown that effective feedback is not a discrete practice, but </a:t>
            </a:r>
            <a:r>
              <a:rPr lang="en-US" b="1" dirty="0" smtClean="0"/>
              <a:t>an integral part of an instructional dialogue </a:t>
            </a:r>
            <a:r>
              <a:rPr lang="en-US" dirty="0" smtClean="0"/>
              <a:t>between teacher and student, (or between students, or between the student and him/herself).”</a:t>
            </a:r>
          </a:p>
          <a:p>
            <a:pPr algn="r">
              <a:buFont typeface="Wingdings" pitchFamily="2" charset="2"/>
              <a:buNone/>
            </a:pPr>
            <a:endParaRPr lang="en-US" sz="1800" dirty="0" smtClean="0"/>
          </a:p>
          <a:p>
            <a:pPr algn="r">
              <a:buFont typeface="Wingdings" pitchFamily="2" charset="2"/>
              <a:buNone/>
            </a:pPr>
            <a:r>
              <a:rPr lang="en-US" sz="1800" dirty="0" smtClean="0"/>
              <a:t>From “Providing Students with Effective Feedback”</a:t>
            </a:r>
          </a:p>
        </p:txBody>
      </p:sp>
      <p:pic>
        <p:nvPicPr>
          <p:cNvPr id="1026" name="Picture 2" descr="C:\Documents and Settings\rjadams\Local Settings\Temporary Internet Files\Content.IE5\09ANW9EJ\MPj04395600000[1].jpg"/>
          <p:cNvPicPr>
            <a:picLocks noChangeAspect="1" noChangeArrowheads="1"/>
          </p:cNvPicPr>
          <p:nvPr/>
        </p:nvPicPr>
        <p:blipFill>
          <a:blip r:embed="rId3"/>
          <a:srcRect/>
          <a:stretch>
            <a:fillRect/>
          </a:stretch>
        </p:blipFill>
        <p:spPr bwMode="auto">
          <a:xfrm>
            <a:off x="610251" y="2590800"/>
            <a:ext cx="3656948" cy="244144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en-US" b="1" dirty="0" smtClean="0"/>
              <a:t>What is Feedback?</a:t>
            </a:r>
          </a:p>
        </p:txBody>
      </p:sp>
      <p:sp>
        <p:nvSpPr>
          <p:cNvPr id="18434" name="Content Placeholder 2"/>
          <p:cNvSpPr>
            <a:spLocks noGrp="1"/>
          </p:cNvSpPr>
          <p:nvPr>
            <p:ph idx="1"/>
          </p:nvPr>
        </p:nvSpPr>
        <p:spPr/>
        <p:txBody>
          <a:bodyPr/>
          <a:lstStyle/>
          <a:p>
            <a:r>
              <a:rPr lang="en-US" dirty="0" smtClean="0"/>
              <a:t>“Feedback is not about praise or blame, approval or disapproval.  That’s what evaluation is – placing value.  Feedback is value-neutral.  It describes what you did and did not do.”</a:t>
            </a:r>
          </a:p>
          <a:p>
            <a:endParaRPr lang="en-US" dirty="0" smtClean="0"/>
          </a:p>
          <a:p>
            <a:endParaRPr lang="en-US" dirty="0" smtClean="0"/>
          </a:p>
          <a:p>
            <a:pPr algn="r">
              <a:buFont typeface="Wingdings" pitchFamily="2" charset="2"/>
              <a:buNone/>
            </a:pPr>
            <a:r>
              <a:rPr lang="en-US" dirty="0" smtClean="0"/>
              <a:t>~ Grant Wiggins</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57200" y="762000"/>
            <a:ext cx="8229600" cy="1066800"/>
          </a:xfrm>
        </p:spPr>
        <p:txBody>
          <a:bodyPr/>
          <a:lstStyle/>
          <a:p>
            <a:r>
              <a:rPr lang="en-US" b="1" dirty="0" smtClean="0"/>
              <a:t>What is Feedback?</a:t>
            </a:r>
          </a:p>
        </p:txBody>
      </p:sp>
      <p:sp>
        <p:nvSpPr>
          <p:cNvPr id="3" name="Content Placeholder 2"/>
          <p:cNvSpPr>
            <a:spLocks noGrp="1"/>
          </p:cNvSpPr>
          <p:nvPr>
            <p:ph idx="1"/>
          </p:nvPr>
        </p:nvSpPr>
        <p:spPr>
          <a:xfrm>
            <a:off x="457200" y="1828800"/>
            <a:ext cx="8229600" cy="4325112"/>
          </a:xfrm>
        </p:spPr>
        <p:txBody>
          <a:bodyPr rtlCol="0">
            <a:normAutofit fontScale="92500"/>
          </a:bodyPr>
          <a:lstStyle/>
          <a:p>
            <a:pPr fontAlgn="auto">
              <a:spcAft>
                <a:spcPts val="0"/>
              </a:spcAft>
              <a:defRPr/>
            </a:pPr>
            <a:r>
              <a:rPr lang="en-US" dirty="0" smtClean="0">
                <a:solidFill>
                  <a:schemeClr val="tx1">
                    <a:lumMod val="75000"/>
                    <a:lumOff val="25000"/>
                  </a:schemeClr>
                </a:solidFill>
              </a:rPr>
              <a:t>“Effective feedback, however, shows </a:t>
            </a:r>
            <a:r>
              <a:rPr lang="en-US" b="1" dirty="0" smtClean="0">
                <a:solidFill>
                  <a:schemeClr val="tx1">
                    <a:lumMod val="75000"/>
                    <a:lumOff val="25000"/>
                  </a:schemeClr>
                </a:solidFill>
              </a:rPr>
              <a:t>where we are in relationship to the objectives </a:t>
            </a:r>
            <a:r>
              <a:rPr lang="en-US" b="1" i="1" dirty="0" smtClean="0">
                <a:solidFill>
                  <a:schemeClr val="tx1">
                    <a:lumMod val="75000"/>
                    <a:lumOff val="25000"/>
                  </a:schemeClr>
                </a:solidFill>
              </a:rPr>
              <a:t>and</a:t>
            </a:r>
            <a:r>
              <a:rPr lang="en-US" b="1" dirty="0" smtClean="0">
                <a:solidFill>
                  <a:schemeClr val="tx1">
                    <a:lumMod val="75000"/>
                    <a:lumOff val="25000"/>
                  </a:schemeClr>
                </a:solidFill>
              </a:rPr>
              <a:t> what we need to do to get there</a:t>
            </a:r>
            <a:r>
              <a:rPr lang="en-US" dirty="0" smtClean="0">
                <a:solidFill>
                  <a:schemeClr val="tx1">
                    <a:lumMod val="75000"/>
                    <a:lumOff val="25000"/>
                  </a:schemeClr>
                </a:solidFill>
              </a:rPr>
              <a:t>.  </a:t>
            </a:r>
          </a:p>
          <a:p>
            <a:pPr fontAlgn="auto">
              <a:spcAft>
                <a:spcPts val="0"/>
              </a:spcAft>
              <a:defRPr/>
            </a:pPr>
            <a:r>
              <a:rPr lang="en-US" dirty="0" smtClean="0">
                <a:solidFill>
                  <a:schemeClr val="tx1">
                    <a:lumMod val="75000"/>
                    <a:lumOff val="25000"/>
                  </a:schemeClr>
                </a:solidFill>
              </a:rPr>
              <a:t>“It helps our students see the assignments and tasks we give them as </a:t>
            </a:r>
            <a:r>
              <a:rPr lang="en-US" b="1" dirty="0" smtClean="0">
                <a:solidFill>
                  <a:schemeClr val="tx1">
                    <a:lumMod val="75000"/>
                    <a:lumOff val="25000"/>
                  </a:schemeClr>
                </a:solidFill>
              </a:rPr>
              <a:t>opportunities to learn and grow </a:t>
            </a:r>
            <a:r>
              <a:rPr lang="en-US" dirty="0" smtClean="0">
                <a:solidFill>
                  <a:schemeClr val="tx1">
                    <a:lumMod val="75000"/>
                    <a:lumOff val="25000"/>
                  </a:schemeClr>
                </a:solidFill>
              </a:rPr>
              <a:t>rather than as assaults on their self-concept.  </a:t>
            </a:r>
          </a:p>
          <a:p>
            <a:pPr fontAlgn="auto">
              <a:spcAft>
                <a:spcPts val="0"/>
              </a:spcAft>
              <a:defRPr/>
            </a:pPr>
            <a:r>
              <a:rPr lang="en-US" dirty="0" smtClean="0">
                <a:solidFill>
                  <a:schemeClr val="tx1">
                    <a:lumMod val="75000"/>
                    <a:lumOff val="25000"/>
                  </a:schemeClr>
                </a:solidFill>
              </a:rPr>
              <a:t>“And, effective feedback allows us to tap into a powerful means of not only helping students learn, but </a:t>
            </a:r>
            <a:r>
              <a:rPr lang="en-US" b="1" dirty="0" smtClean="0">
                <a:solidFill>
                  <a:schemeClr val="tx1">
                    <a:lumMod val="75000"/>
                    <a:lumOff val="25000"/>
                  </a:schemeClr>
                </a:solidFill>
              </a:rPr>
              <a:t>helping them get better at learning</a:t>
            </a:r>
            <a:r>
              <a:rPr lang="en-US" dirty="0" smtClean="0">
                <a:solidFill>
                  <a:schemeClr val="tx1">
                    <a:lumMod val="75000"/>
                    <a:lumOff val="25000"/>
                  </a:schemeClr>
                </a:solidFill>
              </a:rPr>
              <a:t>.”</a:t>
            </a:r>
          </a:p>
          <a:p>
            <a:pPr algn="r" fontAlgn="auto">
              <a:spcAft>
                <a:spcPts val="0"/>
              </a:spcAft>
              <a:buFont typeface="Wingdings" pitchFamily="2" charset="2"/>
              <a:buNone/>
              <a:defRPr/>
            </a:pPr>
            <a:r>
              <a:rPr lang="en-US" dirty="0" smtClean="0">
                <a:solidFill>
                  <a:schemeClr val="tx1">
                    <a:lumMod val="75000"/>
                    <a:lumOff val="25000"/>
                  </a:schemeClr>
                </a:solidFill>
              </a:rPr>
              <a:t>~ Robyn R. Jackson</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57200" y="323850"/>
            <a:ext cx="8229600" cy="1066800"/>
          </a:xfrm>
        </p:spPr>
        <p:txBody>
          <a:bodyPr/>
          <a:lstStyle/>
          <a:p>
            <a:r>
              <a:rPr lang="en-US" b="1" dirty="0" smtClean="0"/>
              <a:t>What is Feedback?</a:t>
            </a:r>
          </a:p>
        </p:txBody>
      </p:sp>
      <p:sp>
        <p:nvSpPr>
          <p:cNvPr id="20482" name="Content Placeholder 2"/>
          <p:cNvSpPr>
            <a:spLocks noGrp="1"/>
          </p:cNvSpPr>
          <p:nvPr>
            <p:ph idx="1"/>
          </p:nvPr>
        </p:nvSpPr>
        <p:spPr>
          <a:xfrm>
            <a:off x="304800" y="1371600"/>
            <a:ext cx="5249441" cy="4324350"/>
          </a:xfrm>
        </p:spPr>
        <p:txBody>
          <a:bodyPr>
            <a:normAutofit fontScale="92500" lnSpcReduction="20000"/>
          </a:bodyPr>
          <a:lstStyle/>
          <a:p>
            <a:r>
              <a:rPr lang="en-US" dirty="0" smtClean="0"/>
              <a:t>“Effective feedback not only tells students how they performed, but how to improve the next time they engage the task.  Effective feedback is provided in such a timely manner that the next opportunity to perform the task is measured in seconds, not weeks or months.”</a:t>
            </a:r>
          </a:p>
          <a:p>
            <a:endParaRPr lang="en-US" dirty="0" smtClean="0"/>
          </a:p>
          <a:p>
            <a:pPr algn="r">
              <a:buFont typeface="Wingdings" pitchFamily="2" charset="2"/>
              <a:buNone/>
            </a:pPr>
            <a:r>
              <a:rPr lang="en-US" dirty="0" smtClean="0"/>
              <a:t>~ Douglas Reeves, p. 227</a:t>
            </a:r>
          </a:p>
        </p:txBody>
      </p:sp>
      <p:pic>
        <p:nvPicPr>
          <p:cNvPr id="2051" name="Picture 3" descr="C:\Documents and Settings\rjadams\Local Settings\Temporary Internet Files\Content.IE5\4DAJK5UZ\MPj04088930000[1].jpg"/>
          <p:cNvPicPr>
            <a:picLocks noChangeAspect="1" noChangeArrowheads="1"/>
          </p:cNvPicPr>
          <p:nvPr/>
        </p:nvPicPr>
        <p:blipFill>
          <a:blip r:embed="rId2"/>
          <a:srcRect/>
          <a:stretch>
            <a:fillRect/>
          </a:stretch>
        </p:blipFill>
        <p:spPr bwMode="auto">
          <a:xfrm>
            <a:off x="5574878" y="1481579"/>
            <a:ext cx="2807122" cy="423342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5" name="Title 1"/>
          <p:cNvSpPr>
            <a:spLocks noGrp="1"/>
          </p:cNvSpPr>
          <p:nvPr>
            <p:ph type="title"/>
          </p:nvPr>
        </p:nvSpPr>
        <p:spPr>
          <a:xfrm>
            <a:off x="228600" y="609600"/>
            <a:ext cx="8229600" cy="1066800"/>
          </a:xfrm>
        </p:spPr>
        <p:txBody>
          <a:bodyPr/>
          <a:lstStyle/>
          <a:p>
            <a:r>
              <a:rPr lang="en-US" b="1" dirty="0" smtClean="0"/>
              <a:t>Feedback Focus</a:t>
            </a:r>
          </a:p>
        </p:txBody>
      </p:sp>
      <p:sp>
        <p:nvSpPr>
          <p:cNvPr id="21506" name="Content Placeholder 2"/>
          <p:cNvSpPr>
            <a:spLocks noGrp="1"/>
          </p:cNvSpPr>
          <p:nvPr>
            <p:ph idx="1"/>
          </p:nvPr>
        </p:nvSpPr>
        <p:spPr>
          <a:xfrm>
            <a:off x="336331" y="1676400"/>
            <a:ext cx="8229600" cy="4325112"/>
          </a:xfrm>
        </p:spPr>
        <p:txBody>
          <a:bodyPr/>
          <a:lstStyle/>
          <a:p>
            <a:r>
              <a:rPr lang="en-US" sz="3600" dirty="0" smtClean="0"/>
              <a:t>Academic</a:t>
            </a:r>
          </a:p>
          <a:p>
            <a:r>
              <a:rPr lang="en-US" sz="3600" dirty="0" smtClean="0"/>
              <a:t>Behavioral</a:t>
            </a:r>
          </a:p>
        </p:txBody>
      </p:sp>
      <p:pic>
        <p:nvPicPr>
          <p:cNvPr id="3075" name="Picture 3" descr="C:\Documents and Settings\rjadams\Local Settings\Temporary Internet Files\Content.IE5\8RMFILAZ\MPj04394630000[1].jpg"/>
          <p:cNvPicPr>
            <a:picLocks noChangeAspect="1" noChangeArrowheads="1"/>
          </p:cNvPicPr>
          <p:nvPr/>
        </p:nvPicPr>
        <p:blipFill>
          <a:blip r:embed="rId2"/>
          <a:srcRect/>
          <a:stretch>
            <a:fillRect/>
          </a:stretch>
        </p:blipFill>
        <p:spPr bwMode="auto">
          <a:xfrm>
            <a:off x="2155052" y="2971800"/>
            <a:ext cx="3306763" cy="33067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4" name="Picture 2" descr="C:\Documents and Settings\rjadams\Local Settings\Temporary Internet Files\Content.IE5\4DAJK5UZ\MPj03089620000[1].jpg"/>
          <p:cNvPicPr>
            <a:picLocks noChangeAspect="1" noChangeArrowheads="1"/>
          </p:cNvPicPr>
          <p:nvPr/>
        </p:nvPicPr>
        <p:blipFill>
          <a:blip r:embed="rId3"/>
          <a:srcRect/>
          <a:stretch>
            <a:fillRect/>
          </a:stretch>
        </p:blipFill>
        <p:spPr bwMode="auto">
          <a:xfrm>
            <a:off x="4790090" y="990600"/>
            <a:ext cx="4038600" cy="26587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6" name="Picture 4" descr="C:\Documents and Settings\rjadams\Local Settings\Temporary Internet Files\Content.IE5\4DAJK5UZ\MPj04383630000[1].jpg"/>
          <p:cNvPicPr>
            <a:picLocks noChangeAspect="1" noChangeArrowheads="1"/>
          </p:cNvPicPr>
          <p:nvPr/>
        </p:nvPicPr>
        <p:blipFill>
          <a:blip r:embed="rId4"/>
          <a:srcRect b="22908"/>
          <a:stretch>
            <a:fillRect/>
          </a:stretch>
        </p:blipFill>
        <p:spPr bwMode="auto">
          <a:xfrm rot="793958">
            <a:off x="5237415" y="3196928"/>
            <a:ext cx="2974848" cy="34351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554110" y="514157"/>
            <a:ext cx="4236668" cy="4376499"/>
            <a:chOff x="1680" y="576"/>
            <a:chExt cx="2496" cy="2352"/>
          </a:xfrm>
        </p:grpSpPr>
        <p:sp>
          <p:nvSpPr>
            <p:cNvPr id="6147" name="Oval 3"/>
            <p:cNvSpPr>
              <a:spLocks noChangeArrowheads="1"/>
            </p:cNvSpPr>
            <p:nvPr/>
          </p:nvSpPr>
          <p:spPr bwMode="auto">
            <a:xfrm>
              <a:off x="1680" y="576"/>
              <a:ext cx="2496" cy="2352"/>
            </a:xfrm>
            <a:prstGeom prst="ellipse">
              <a:avLst/>
            </a:prstGeom>
            <a:noFill/>
            <a:ln w="38100">
              <a:solidFill>
                <a:schemeClr val="tx1"/>
              </a:solidFill>
              <a:round/>
              <a:headEnd/>
              <a:tailEnd/>
            </a:ln>
            <a:effectLst/>
          </p:spPr>
          <p:txBody>
            <a:bodyPr wrap="none" anchor="ctr"/>
            <a:lstStyle/>
            <a:p>
              <a:endParaRPr lang="en-US" dirty="0">
                <a:latin typeface="Century Gothic" pitchFamily="34" charset="0"/>
              </a:endParaRPr>
            </a:p>
          </p:txBody>
        </p:sp>
        <p:sp>
          <p:nvSpPr>
            <p:cNvPr id="6148" name="Text Box 4"/>
            <p:cNvSpPr txBox="1">
              <a:spLocks noChangeArrowheads="1"/>
            </p:cNvSpPr>
            <p:nvPr/>
          </p:nvSpPr>
          <p:spPr bwMode="auto">
            <a:xfrm>
              <a:off x="2256" y="816"/>
              <a:ext cx="1392" cy="252"/>
            </a:xfrm>
            <a:prstGeom prst="rect">
              <a:avLst/>
            </a:prstGeom>
            <a:noFill/>
            <a:ln w="38100">
              <a:noFill/>
              <a:miter lim="800000"/>
              <a:headEnd/>
              <a:tailEnd/>
            </a:ln>
            <a:effectLst/>
          </p:spPr>
          <p:txBody>
            <a:bodyPr>
              <a:spAutoFit/>
            </a:bodyPr>
            <a:lstStyle/>
            <a:p>
              <a:pPr algn="ctr" eaLnBrk="1" hangingPunct="1">
                <a:spcBef>
                  <a:spcPct val="50000"/>
                </a:spcBef>
              </a:pPr>
              <a:r>
                <a:rPr lang="en-US" sz="2000" b="1" u="sng" dirty="0">
                  <a:solidFill>
                    <a:srgbClr val="000099"/>
                  </a:solidFill>
                  <a:latin typeface="Century Gothic" pitchFamily="34" charset="0"/>
                </a:rPr>
                <a:t>Curriculum</a:t>
              </a:r>
            </a:p>
          </p:txBody>
        </p:sp>
      </p:grpSp>
      <p:grpSp>
        <p:nvGrpSpPr>
          <p:cNvPr id="3" name="Group 5"/>
          <p:cNvGrpSpPr>
            <a:grpSpLocks/>
          </p:cNvGrpSpPr>
          <p:nvPr/>
        </p:nvGrpSpPr>
        <p:grpSpPr bwMode="auto">
          <a:xfrm>
            <a:off x="3392310" y="2321477"/>
            <a:ext cx="4692086" cy="4546455"/>
            <a:chOff x="2256" y="1488"/>
            <a:chExt cx="2608" cy="2352"/>
          </a:xfrm>
        </p:grpSpPr>
        <p:sp>
          <p:nvSpPr>
            <p:cNvPr id="6150" name="Oval 6"/>
            <p:cNvSpPr>
              <a:spLocks noChangeArrowheads="1"/>
            </p:cNvSpPr>
            <p:nvPr/>
          </p:nvSpPr>
          <p:spPr bwMode="auto">
            <a:xfrm>
              <a:off x="2256" y="1488"/>
              <a:ext cx="2496" cy="2352"/>
            </a:xfrm>
            <a:prstGeom prst="ellipse">
              <a:avLst/>
            </a:prstGeom>
            <a:noFill/>
            <a:ln w="38100">
              <a:solidFill>
                <a:schemeClr val="tx1"/>
              </a:solidFill>
              <a:round/>
              <a:headEnd/>
              <a:tailEnd/>
            </a:ln>
            <a:effectLst/>
          </p:spPr>
          <p:txBody>
            <a:bodyPr wrap="none" anchor="ctr"/>
            <a:lstStyle/>
            <a:p>
              <a:endParaRPr lang="en-US" dirty="0">
                <a:latin typeface="Century Gothic" pitchFamily="34" charset="0"/>
              </a:endParaRPr>
            </a:p>
          </p:txBody>
        </p:sp>
        <p:sp>
          <p:nvSpPr>
            <p:cNvPr id="6151" name="Text Box 7"/>
            <p:cNvSpPr txBox="1">
              <a:spLocks noChangeArrowheads="1"/>
            </p:cNvSpPr>
            <p:nvPr/>
          </p:nvSpPr>
          <p:spPr bwMode="auto">
            <a:xfrm>
              <a:off x="3712" y="2376"/>
              <a:ext cx="1152" cy="252"/>
            </a:xfrm>
            <a:prstGeom prst="rect">
              <a:avLst/>
            </a:prstGeom>
            <a:noFill/>
            <a:ln w="38100">
              <a:noFill/>
              <a:miter lim="800000"/>
              <a:headEnd/>
              <a:tailEnd/>
            </a:ln>
            <a:effectLst/>
          </p:spPr>
          <p:txBody>
            <a:bodyPr>
              <a:spAutoFit/>
            </a:bodyPr>
            <a:lstStyle/>
            <a:p>
              <a:pPr algn="ctr" eaLnBrk="1" hangingPunct="1">
                <a:spcBef>
                  <a:spcPct val="50000"/>
                </a:spcBef>
              </a:pPr>
              <a:r>
                <a:rPr lang="en-US" sz="2000" b="1" u="sng" dirty="0">
                  <a:solidFill>
                    <a:srgbClr val="000099"/>
                  </a:solidFill>
                  <a:latin typeface="Century Gothic" pitchFamily="34" charset="0"/>
                </a:rPr>
                <a:t>Instruction</a:t>
              </a:r>
            </a:p>
          </p:txBody>
        </p:sp>
      </p:grpSp>
      <p:grpSp>
        <p:nvGrpSpPr>
          <p:cNvPr id="4" name="Group 8"/>
          <p:cNvGrpSpPr>
            <a:grpSpLocks/>
          </p:cNvGrpSpPr>
          <p:nvPr/>
        </p:nvGrpSpPr>
        <p:grpSpPr bwMode="auto">
          <a:xfrm>
            <a:off x="838200" y="2321477"/>
            <a:ext cx="4611510" cy="4463299"/>
            <a:chOff x="840" y="1536"/>
            <a:chExt cx="2664" cy="2352"/>
          </a:xfrm>
        </p:grpSpPr>
        <p:sp>
          <p:nvSpPr>
            <p:cNvPr id="6153" name="Oval 9"/>
            <p:cNvSpPr>
              <a:spLocks noChangeArrowheads="1"/>
            </p:cNvSpPr>
            <p:nvPr/>
          </p:nvSpPr>
          <p:spPr bwMode="auto">
            <a:xfrm>
              <a:off x="1008" y="1536"/>
              <a:ext cx="2496" cy="2352"/>
            </a:xfrm>
            <a:prstGeom prst="ellipse">
              <a:avLst/>
            </a:prstGeom>
            <a:noFill/>
            <a:ln w="38100">
              <a:solidFill>
                <a:schemeClr val="tx1"/>
              </a:solidFill>
              <a:round/>
              <a:headEnd/>
              <a:tailEnd/>
            </a:ln>
            <a:effectLst/>
          </p:spPr>
          <p:txBody>
            <a:bodyPr wrap="none" anchor="ctr"/>
            <a:lstStyle/>
            <a:p>
              <a:endParaRPr lang="en-US" dirty="0">
                <a:latin typeface="Century Gothic" pitchFamily="34" charset="0"/>
              </a:endParaRPr>
            </a:p>
          </p:txBody>
        </p:sp>
        <p:sp>
          <p:nvSpPr>
            <p:cNvPr id="6154" name="Text Box 10"/>
            <p:cNvSpPr txBox="1">
              <a:spLocks noChangeArrowheads="1"/>
            </p:cNvSpPr>
            <p:nvPr/>
          </p:nvSpPr>
          <p:spPr bwMode="auto">
            <a:xfrm>
              <a:off x="840" y="2362"/>
              <a:ext cx="1296" cy="252"/>
            </a:xfrm>
            <a:prstGeom prst="rect">
              <a:avLst/>
            </a:prstGeom>
            <a:noFill/>
            <a:ln w="38100">
              <a:noFill/>
              <a:miter lim="800000"/>
              <a:headEnd/>
              <a:tailEnd/>
            </a:ln>
            <a:effectLst/>
          </p:spPr>
          <p:txBody>
            <a:bodyPr>
              <a:spAutoFit/>
            </a:bodyPr>
            <a:lstStyle/>
            <a:p>
              <a:pPr algn="ctr" eaLnBrk="1" hangingPunct="1">
                <a:spcBef>
                  <a:spcPct val="50000"/>
                </a:spcBef>
              </a:pPr>
              <a:r>
                <a:rPr lang="en-US" sz="2000" b="1" u="sng" dirty="0">
                  <a:solidFill>
                    <a:srgbClr val="000099"/>
                  </a:solidFill>
                  <a:latin typeface="Century Gothic" pitchFamily="34" charset="0"/>
                </a:rPr>
                <a:t>Assessment</a:t>
              </a:r>
            </a:p>
          </p:txBody>
        </p:sp>
      </p:grpSp>
      <p:sp>
        <p:nvSpPr>
          <p:cNvPr id="6158" name="Text Box 14"/>
          <p:cNvSpPr txBox="1">
            <a:spLocks noChangeArrowheads="1"/>
          </p:cNvSpPr>
          <p:nvPr/>
        </p:nvSpPr>
        <p:spPr bwMode="auto">
          <a:xfrm>
            <a:off x="3011310" y="1676400"/>
            <a:ext cx="3124200" cy="523220"/>
          </a:xfrm>
          <a:prstGeom prst="rect">
            <a:avLst/>
          </a:prstGeom>
          <a:noFill/>
          <a:ln w="38100">
            <a:noFill/>
            <a:miter lim="800000"/>
            <a:headEnd/>
            <a:tailEnd/>
          </a:ln>
          <a:effectLst/>
        </p:spPr>
        <p:txBody>
          <a:bodyPr wrap="square">
            <a:spAutoFit/>
          </a:bodyPr>
          <a:lstStyle/>
          <a:p>
            <a:pPr algn="ctr" eaLnBrk="1" hangingPunct="1">
              <a:spcBef>
                <a:spcPct val="50000"/>
              </a:spcBef>
            </a:pPr>
            <a:r>
              <a:rPr lang="en-US" sz="1400" b="1" dirty="0">
                <a:solidFill>
                  <a:srgbClr val="000099"/>
                </a:solidFill>
                <a:latin typeface="Century Gothic" pitchFamily="34" charset="0"/>
              </a:rPr>
              <a:t>Based </a:t>
            </a:r>
            <a:r>
              <a:rPr lang="en-US" sz="1400" b="1" dirty="0" smtClean="0">
                <a:solidFill>
                  <a:srgbClr val="000099"/>
                </a:solidFill>
                <a:latin typeface="Century Gothic" pitchFamily="34" charset="0"/>
              </a:rPr>
              <a:t>on New </a:t>
            </a:r>
            <a:r>
              <a:rPr lang="en-US" sz="1400" b="1" dirty="0">
                <a:solidFill>
                  <a:srgbClr val="000099"/>
                </a:solidFill>
                <a:latin typeface="Century Gothic" pitchFamily="34" charset="0"/>
              </a:rPr>
              <a:t>Illinois State Learning </a:t>
            </a:r>
            <a:r>
              <a:rPr lang="en-US" sz="1400" b="1" dirty="0" smtClean="0">
                <a:solidFill>
                  <a:srgbClr val="000099"/>
                </a:solidFill>
                <a:latin typeface="Century Gothic" pitchFamily="34" charset="0"/>
              </a:rPr>
              <a:t>Standards</a:t>
            </a:r>
            <a:endParaRPr lang="en-US" sz="1400" b="1" dirty="0">
              <a:solidFill>
                <a:srgbClr val="000099"/>
              </a:solidFill>
              <a:latin typeface="Century Gothic" pitchFamily="34" charset="0"/>
            </a:endParaRPr>
          </a:p>
        </p:txBody>
      </p:sp>
      <p:sp>
        <p:nvSpPr>
          <p:cNvPr id="6159" name="Text Box 15"/>
          <p:cNvSpPr txBox="1">
            <a:spLocks noChangeArrowheads="1"/>
          </p:cNvSpPr>
          <p:nvPr/>
        </p:nvSpPr>
        <p:spPr bwMode="auto">
          <a:xfrm>
            <a:off x="5786187" y="4525116"/>
            <a:ext cx="1905000" cy="1600438"/>
          </a:xfrm>
          <a:prstGeom prst="rect">
            <a:avLst/>
          </a:prstGeom>
          <a:noFill/>
          <a:ln w="38100">
            <a:noFill/>
            <a:miter lim="800000"/>
            <a:headEnd/>
            <a:tailEnd/>
          </a:ln>
          <a:effectLst/>
        </p:spPr>
        <p:txBody>
          <a:bodyPr wrap="square">
            <a:spAutoFit/>
          </a:bodyPr>
          <a:lstStyle/>
          <a:p>
            <a:pPr eaLnBrk="1" hangingPunct="1">
              <a:spcBef>
                <a:spcPct val="50000"/>
              </a:spcBef>
            </a:pPr>
            <a:r>
              <a:rPr lang="en-US" sz="1400" b="1" dirty="0" smtClean="0">
                <a:solidFill>
                  <a:srgbClr val="000099"/>
                </a:solidFill>
                <a:latin typeface="Century Gothic" pitchFamily="34" charset="0"/>
              </a:rPr>
              <a:t>Delivery of Curriculum Content</a:t>
            </a:r>
          </a:p>
          <a:p>
            <a:pPr eaLnBrk="1" hangingPunct="1">
              <a:spcBef>
                <a:spcPct val="50000"/>
              </a:spcBef>
            </a:pPr>
            <a:r>
              <a:rPr lang="en-US" sz="1400" b="1" dirty="0" smtClean="0">
                <a:solidFill>
                  <a:srgbClr val="000099"/>
                </a:solidFill>
                <a:latin typeface="Century Gothic" pitchFamily="34" charset="0"/>
              </a:rPr>
              <a:t>Engaged </a:t>
            </a:r>
            <a:r>
              <a:rPr lang="en-US" sz="1400" b="1" dirty="0">
                <a:solidFill>
                  <a:srgbClr val="000099"/>
                </a:solidFill>
                <a:latin typeface="Century Gothic" pitchFamily="34" charset="0"/>
              </a:rPr>
              <a:t>Instructional Strategies </a:t>
            </a:r>
            <a:endParaRPr lang="en-US" sz="1400" b="1" dirty="0" smtClean="0">
              <a:solidFill>
                <a:srgbClr val="000099"/>
              </a:solidFill>
              <a:latin typeface="Century Gothic" pitchFamily="34" charset="0"/>
            </a:endParaRPr>
          </a:p>
          <a:p>
            <a:pPr eaLnBrk="1" hangingPunct="1">
              <a:spcBef>
                <a:spcPct val="50000"/>
              </a:spcBef>
            </a:pPr>
            <a:r>
              <a:rPr lang="en-US" sz="1400" b="1" dirty="0" smtClean="0">
                <a:solidFill>
                  <a:srgbClr val="000099"/>
                </a:solidFill>
                <a:latin typeface="Century Gothic" pitchFamily="34" charset="0"/>
              </a:rPr>
              <a:t>Time </a:t>
            </a:r>
            <a:r>
              <a:rPr lang="en-US" sz="1400" b="1" dirty="0">
                <a:solidFill>
                  <a:srgbClr val="000099"/>
                </a:solidFill>
                <a:latin typeface="Century Gothic" pitchFamily="34" charset="0"/>
              </a:rPr>
              <a:t>on Task</a:t>
            </a:r>
          </a:p>
        </p:txBody>
      </p:sp>
      <p:sp>
        <p:nvSpPr>
          <p:cNvPr id="6160" name="Text Box 16"/>
          <p:cNvSpPr txBox="1">
            <a:spLocks noChangeArrowheads="1"/>
          </p:cNvSpPr>
          <p:nvPr/>
        </p:nvSpPr>
        <p:spPr bwMode="auto">
          <a:xfrm>
            <a:off x="1285355" y="4355010"/>
            <a:ext cx="2106955" cy="1384995"/>
          </a:xfrm>
          <a:prstGeom prst="rect">
            <a:avLst/>
          </a:prstGeom>
          <a:noFill/>
          <a:ln w="38100">
            <a:noFill/>
            <a:miter lim="800000"/>
            <a:headEnd/>
            <a:tailEnd/>
          </a:ln>
          <a:effectLst/>
        </p:spPr>
        <p:txBody>
          <a:bodyPr wrap="square">
            <a:spAutoFit/>
          </a:bodyPr>
          <a:lstStyle/>
          <a:p>
            <a:pPr marL="173038" indent="-173038" algn="ctr" eaLnBrk="1" hangingPunct="1">
              <a:buFont typeface="Arial" panose="020B0604020202020204" pitchFamily="34" charset="0"/>
              <a:buChar char="•"/>
            </a:pPr>
            <a:r>
              <a:rPr lang="en-US" sz="1400" b="1" dirty="0" smtClean="0">
                <a:solidFill>
                  <a:srgbClr val="000099"/>
                </a:solidFill>
                <a:latin typeface="Century Gothic" pitchFamily="34" charset="0"/>
              </a:rPr>
              <a:t>Balanced System</a:t>
            </a:r>
          </a:p>
          <a:p>
            <a:pPr marL="173038" indent="-173038" algn="ctr" eaLnBrk="1" hangingPunct="1">
              <a:buFont typeface="Arial" panose="020B0604020202020204" pitchFamily="34" charset="0"/>
              <a:buChar char="•"/>
            </a:pPr>
            <a:r>
              <a:rPr lang="en-US" sz="1400" b="1" i="1" dirty="0" smtClean="0">
                <a:solidFill>
                  <a:srgbClr val="000099"/>
                </a:solidFill>
                <a:latin typeface="Century Gothic" pitchFamily="34" charset="0"/>
              </a:rPr>
              <a:t>Of</a:t>
            </a:r>
            <a:r>
              <a:rPr lang="en-US" sz="1400" b="1" dirty="0" smtClean="0">
                <a:solidFill>
                  <a:srgbClr val="000099"/>
                </a:solidFill>
                <a:latin typeface="Century Gothic" pitchFamily="34" charset="0"/>
              </a:rPr>
              <a:t> and</a:t>
            </a:r>
            <a:r>
              <a:rPr lang="en-US" sz="1400" b="1" i="1" dirty="0" smtClean="0">
                <a:solidFill>
                  <a:srgbClr val="000099"/>
                </a:solidFill>
                <a:latin typeface="Century Gothic" pitchFamily="34" charset="0"/>
              </a:rPr>
              <a:t> For </a:t>
            </a:r>
            <a:r>
              <a:rPr lang="en-US" sz="1400" b="1" dirty="0" smtClean="0">
                <a:solidFill>
                  <a:srgbClr val="000099"/>
                </a:solidFill>
                <a:latin typeface="Century Gothic" pitchFamily="34" charset="0"/>
              </a:rPr>
              <a:t>learning</a:t>
            </a:r>
          </a:p>
          <a:p>
            <a:pPr marL="173038" indent="-173038" algn="ctr" eaLnBrk="1" hangingPunct="1">
              <a:buFont typeface="Arial" panose="020B0604020202020204" pitchFamily="34" charset="0"/>
              <a:buChar char="•"/>
            </a:pPr>
            <a:r>
              <a:rPr lang="en-US" sz="1400" b="1" dirty="0" smtClean="0">
                <a:solidFill>
                  <a:srgbClr val="000099"/>
                </a:solidFill>
                <a:latin typeface="Century Gothic" pitchFamily="34" charset="0"/>
              </a:rPr>
              <a:t>Informs instructional practice</a:t>
            </a:r>
          </a:p>
          <a:p>
            <a:pPr algn="ctr" eaLnBrk="1" hangingPunct="1"/>
            <a:endParaRPr lang="en-US" sz="1400" b="1" dirty="0" smtClean="0">
              <a:solidFill>
                <a:srgbClr val="000099"/>
              </a:solidFill>
              <a:latin typeface="Century Gothic" pitchFamily="34" charset="0"/>
            </a:endParaRPr>
          </a:p>
          <a:p>
            <a:pPr algn="ctr" eaLnBrk="1" hangingPunct="1"/>
            <a:endParaRPr lang="en-US" sz="1400" b="1" dirty="0">
              <a:solidFill>
                <a:srgbClr val="000099"/>
              </a:solidFill>
              <a:latin typeface="Century Gothic" pitchFamily="34" charset="0"/>
            </a:endParaRPr>
          </a:p>
        </p:txBody>
      </p:sp>
      <p:grpSp>
        <p:nvGrpSpPr>
          <p:cNvPr id="5" name="Group 17"/>
          <p:cNvGrpSpPr>
            <a:grpSpLocks/>
          </p:cNvGrpSpPr>
          <p:nvPr/>
        </p:nvGrpSpPr>
        <p:grpSpPr bwMode="auto">
          <a:xfrm>
            <a:off x="5446462" y="1216138"/>
            <a:ext cx="3311525" cy="1676400"/>
            <a:chOff x="3648" y="816"/>
            <a:chExt cx="2086" cy="1056"/>
          </a:xfrm>
        </p:grpSpPr>
        <p:sp>
          <p:nvSpPr>
            <p:cNvPr id="6162" name="Text Box 18"/>
            <p:cNvSpPr txBox="1">
              <a:spLocks noChangeArrowheads="1"/>
            </p:cNvSpPr>
            <p:nvPr/>
          </p:nvSpPr>
          <p:spPr bwMode="auto">
            <a:xfrm>
              <a:off x="4390" y="816"/>
              <a:ext cx="1344" cy="523"/>
            </a:xfrm>
            <a:prstGeom prst="rect">
              <a:avLst/>
            </a:prstGeom>
            <a:noFill/>
            <a:ln w="31750">
              <a:solidFill>
                <a:srgbClr val="000099"/>
              </a:solidFill>
              <a:miter lim="800000"/>
              <a:headEnd/>
              <a:tailEnd/>
            </a:ln>
            <a:effectLst/>
          </p:spPr>
          <p:txBody>
            <a:bodyPr>
              <a:spAutoFit/>
            </a:bodyPr>
            <a:lstStyle/>
            <a:p>
              <a:pPr algn="ctr" eaLnBrk="1" hangingPunct="1">
                <a:spcBef>
                  <a:spcPct val="50000"/>
                </a:spcBef>
              </a:pPr>
              <a:r>
                <a:rPr lang="en-US" sz="1600" b="1" dirty="0" smtClean="0">
                  <a:solidFill>
                    <a:srgbClr val="000099"/>
                  </a:solidFill>
                  <a:latin typeface="Century Gothic" pitchFamily="34" charset="0"/>
                </a:rPr>
                <a:t>Curriculum Guides: </a:t>
              </a:r>
              <a:r>
                <a:rPr lang="en-US" sz="1600" b="1" dirty="0">
                  <a:solidFill>
                    <a:srgbClr val="000099"/>
                  </a:solidFill>
                  <a:latin typeface="Century Gothic" pitchFamily="34" charset="0"/>
                </a:rPr>
                <a:t>S</a:t>
              </a:r>
              <a:r>
                <a:rPr lang="en-US" sz="1600" b="1" dirty="0" smtClean="0">
                  <a:solidFill>
                    <a:srgbClr val="000099"/>
                  </a:solidFill>
                  <a:latin typeface="Century Gothic" pitchFamily="34" charset="0"/>
                </a:rPr>
                <a:t>kills </a:t>
              </a:r>
              <a:r>
                <a:rPr lang="en-US" sz="1600" b="1" dirty="0">
                  <a:solidFill>
                    <a:srgbClr val="000099"/>
                  </a:solidFill>
                  <a:latin typeface="Century Gothic" pitchFamily="34" charset="0"/>
                </a:rPr>
                <a:t>or content </a:t>
              </a:r>
              <a:r>
                <a:rPr lang="en-US" sz="1600" b="1" dirty="0" smtClean="0">
                  <a:solidFill>
                    <a:srgbClr val="000099"/>
                  </a:solidFill>
                  <a:latin typeface="Century Gothic" pitchFamily="34" charset="0"/>
                </a:rPr>
                <a:t>that will </a:t>
              </a:r>
              <a:r>
                <a:rPr lang="en-US" sz="1600" b="1" dirty="0">
                  <a:solidFill>
                    <a:srgbClr val="000099"/>
                  </a:solidFill>
                  <a:latin typeface="Century Gothic" pitchFamily="34" charset="0"/>
                </a:rPr>
                <a:t>be taught</a:t>
              </a:r>
            </a:p>
          </p:txBody>
        </p:sp>
        <p:sp>
          <p:nvSpPr>
            <p:cNvPr id="6163" name="Line 19"/>
            <p:cNvSpPr>
              <a:spLocks noChangeShapeType="1"/>
            </p:cNvSpPr>
            <p:nvPr/>
          </p:nvSpPr>
          <p:spPr bwMode="auto">
            <a:xfrm flipH="1">
              <a:off x="3648" y="1536"/>
              <a:ext cx="768" cy="336"/>
            </a:xfrm>
            <a:prstGeom prst="line">
              <a:avLst/>
            </a:prstGeom>
            <a:noFill/>
            <a:ln w="25400">
              <a:solidFill>
                <a:srgbClr val="000099"/>
              </a:solidFill>
              <a:round/>
              <a:headEnd/>
              <a:tailEnd type="triangle" w="med" len="med"/>
            </a:ln>
            <a:effectLst/>
          </p:spPr>
          <p:txBody>
            <a:bodyPr wrap="none" anchor="ctr"/>
            <a:lstStyle/>
            <a:p>
              <a:endParaRPr lang="en-US" dirty="0">
                <a:latin typeface="Century Gothic" pitchFamily="34" charset="0"/>
              </a:endParaRPr>
            </a:p>
          </p:txBody>
        </p:sp>
      </p:grpSp>
      <p:grpSp>
        <p:nvGrpSpPr>
          <p:cNvPr id="7" name="Group 23"/>
          <p:cNvGrpSpPr>
            <a:grpSpLocks/>
          </p:cNvGrpSpPr>
          <p:nvPr/>
        </p:nvGrpSpPr>
        <p:grpSpPr bwMode="auto">
          <a:xfrm>
            <a:off x="115710" y="1384506"/>
            <a:ext cx="3309938" cy="1622425"/>
            <a:chOff x="96" y="1008"/>
            <a:chExt cx="2085" cy="1022"/>
          </a:xfrm>
        </p:grpSpPr>
        <p:sp>
          <p:nvSpPr>
            <p:cNvPr id="6168" name="Text Box 24"/>
            <p:cNvSpPr txBox="1">
              <a:spLocks noChangeArrowheads="1"/>
            </p:cNvSpPr>
            <p:nvPr/>
          </p:nvSpPr>
          <p:spPr bwMode="auto">
            <a:xfrm>
              <a:off x="96" y="1008"/>
              <a:ext cx="1584" cy="679"/>
            </a:xfrm>
            <a:prstGeom prst="rect">
              <a:avLst/>
            </a:prstGeom>
            <a:noFill/>
            <a:ln w="31750">
              <a:solidFill>
                <a:srgbClr val="000099"/>
              </a:solidFill>
              <a:miter lim="800000"/>
              <a:headEnd/>
              <a:tailEnd/>
            </a:ln>
            <a:effectLst/>
          </p:spPr>
          <p:txBody>
            <a:bodyPr wrap="square">
              <a:spAutoFit/>
            </a:bodyPr>
            <a:lstStyle/>
            <a:p>
              <a:pPr algn="ctr" eaLnBrk="1" hangingPunct="1">
                <a:spcBef>
                  <a:spcPct val="50000"/>
                </a:spcBef>
              </a:pPr>
              <a:r>
                <a:rPr lang="en-US" sz="1600" b="1" dirty="0">
                  <a:solidFill>
                    <a:srgbClr val="000099"/>
                  </a:solidFill>
                  <a:latin typeface="Century Gothic" pitchFamily="34" charset="0"/>
                </a:rPr>
                <a:t>Curriculum Aligned with </a:t>
              </a:r>
              <a:r>
                <a:rPr lang="en-US" sz="1600" b="1" dirty="0" smtClean="0">
                  <a:solidFill>
                    <a:srgbClr val="000099"/>
                  </a:solidFill>
                  <a:latin typeface="Century Gothic" pitchFamily="34" charset="0"/>
                </a:rPr>
                <a:t>Standards and State Accountability Assessments</a:t>
              </a:r>
              <a:endParaRPr lang="en-US" sz="1600" b="1" dirty="0">
                <a:solidFill>
                  <a:srgbClr val="000099"/>
                </a:solidFill>
                <a:latin typeface="Century Gothic" pitchFamily="34" charset="0"/>
              </a:endParaRPr>
            </a:p>
          </p:txBody>
        </p:sp>
        <p:sp>
          <p:nvSpPr>
            <p:cNvPr id="6169" name="Line 25"/>
            <p:cNvSpPr>
              <a:spLocks noChangeShapeType="1"/>
            </p:cNvSpPr>
            <p:nvPr/>
          </p:nvSpPr>
          <p:spPr bwMode="auto">
            <a:xfrm>
              <a:off x="1496" y="1657"/>
              <a:ext cx="685" cy="373"/>
            </a:xfrm>
            <a:prstGeom prst="line">
              <a:avLst/>
            </a:prstGeom>
            <a:noFill/>
            <a:ln w="25400">
              <a:solidFill>
                <a:srgbClr val="000099"/>
              </a:solidFill>
              <a:round/>
              <a:headEnd/>
              <a:tailEnd type="triangle" w="med" len="med"/>
            </a:ln>
            <a:effectLst/>
          </p:spPr>
          <p:txBody>
            <a:bodyPr wrap="none" anchor="ctr"/>
            <a:lstStyle/>
            <a:p>
              <a:endParaRPr lang="en-US" dirty="0">
                <a:latin typeface="Century Gothic" pitchFamily="34" charset="0"/>
              </a:endParaRPr>
            </a:p>
          </p:txBody>
        </p:sp>
      </p:grpSp>
      <p:sp>
        <p:nvSpPr>
          <p:cNvPr id="6170" name="Text Box 26"/>
          <p:cNvSpPr txBox="1">
            <a:spLocks noChangeArrowheads="1"/>
          </p:cNvSpPr>
          <p:nvPr/>
        </p:nvSpPr>
        <p:spPr bwMode="auto">
          <a:xfrm>
            <a:off x="2020710" y="6412568"/>
            <a:ext cx="4953000" cy="366713"/>
          </a:xfrm>
          <a:prstGeom prst="rect">
            <a:avLst/>
          </a:prstGeom>
          <a:noFill/>
          <a:ln w="38100">
            <a:noFill/>
            <a:miter lim="800000"/>
            <a:headEnd/>
            <a:tailEnd/>
          </a:ln>
          <a:effectLst/>
        </p:spPr>
        <p:txBody>
          <a:bodyPr>
            <a:spAutoFit/>
          </a:bodyPr>
          <a:lstStyle/>
          <a:p>
            <a:pPr algn="ctr" eaLnBrk="1" hangingPunct="1">
              <a:spcBef>
                <a:spcPct val="50000"/>
              </a:spcBef>
            </a:pPr>
            <a:r>
              <a:rPr lang="en-US" sz="1800" b="1" i="1" dirty="0" smtClean="0">
                <a:solidFill>
                  <a:schemeClr val="accent6">
                    <a:lumMod val="75000"/>
                  </a:schemeClr>
                </a:solidFill>
                <a:latin typeface="Century Gothic" pitchFamily="34" charset="0"/>
              </a:rPr>
              <a:t>Data-Informed </a:t>
            </a:r>
            <a:r>
              <a:rPr lang="en-US" sz="1800" b="1" i="1" dirty="0">
                <a:solidFill>
                  <a:schemeClr val="accent6">
                    <a:lumMod val="75000"/>
                  </a:schemeClr>
                </a:solidFill>
                <a:latin typeface="Century Gothic" pitchFamily="34" charset="0"/>
              </a:rPr>
              <a:t>Decision Making Process</a:t>
            </a:r>
          </a:p>
        </p:txBody>
      </p:sp>
      <p:sp>
        <p:nvSpPr>
          <p:cNvPr id="8" name="Rectangle 7"/>
          <p:cNvSpPr/>
          <p:nvPr/>
        </p:nvSpPr>
        <p:spPr>
          <a:xfrm>
            <a:off x="599701" y="-11166"/>
            <a:ext cx="8070607" cy="584775"/>
          </a:xfrm>
          <a:prstGeom prst="rect">
            <a:avLst/>
          </a:prstGeom>
          <a:noFill/>
        </p:spPr>
        <p:txBody>
          <a:bodyPr wrap="none" lIns="91440" tIns="45720" rIns="91440" bIns="45720">
            <a:spAutoFit/>
          </a:bodyPr>
          <a:lstStyle/>
          <a:p>
            <a:pPr algn="ctr"/>
            <a:r>
              <a:rPr lang="en-US" sz="3200" b="1" cap="none" spc="0" dirty="0" smtClean="0">
                <a:ln w="1905"/>
                <a:solidFill>
                  <a:schemeClr val="bg1"/>
                </a:solidFill>
                <a:effectLst>
                  <a:innerShdw blurRad="69850" dist="43180" dir="5400000">
                    <a:srgbClr val="000000">
                      <a:alpha val="65000"/>
                    </a:srgbClr>
                  </a:innerShdw>
                </a:effectLst>
              </a:rPr>
              <a:t>Curriculum, Instruction and Assessment</a:t>
            </a:r>
            <a:endParaRPr lang="en-US" sz="3200" b="1" cap="none" spc="0" dirty="0">
              <a:ln w="1905"/>
              <a:solidFill>
                <a:schemeClr val="bg1"/>
              </a:solidFill>
              <a:effectLst>
                <a:innerShdw blurRad="69850" dist="43180" dir="5400000">
                  <a:srgbClr val="000000">
                    <a:alpha val="65000"/>
                  </a:srgbClr>
                </a:innerShdw>
              </a:effectLst>
            </a:endParaRPr>
          </a:p>
        </p:txBody>
      </p:sp>
      <p:sp>
        <p:nvSpPr>
          <p:cNvPr id="9" name="Rectangle 8"/>
          <p:cNvSpPr/>
          <p:nvPr/>
        </p:nvSpPr>
        <p:spPr>
          <a:xfrm>
            <a:off x="3563717" y="3469042"/>
            <a:ext cx="1866986" cy="830997"/>
          </a:xfrm>
          <a:prstGeom prst="rect">
            <a:avLst/>
          </a:prstGeom>
          <a:noFill/>
        </p:spPr>
        <p:txBody>
          <a:bodyPr wrap="none" lIns="91440" tIns="45720" rIns="91440" bIns="45720">
            <a:spAutoFit/>
          </a:bodyPr>
          <a:lstStyle/>
          <a:p>
            <a:pPr algn="ctr"/>
            <a:r>
              <a:rPr lang="en-US"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Student</a:t>
            </a:r>
          </a:p>
          <a:p>
            <a:pPr algn="ctr"/>
            <a:r>
              <a:rPr lang="en-US"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Achievement</a:t>
            </a:r>
            <a:endParaRPr lang="en-US"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88135" y="4999048"/>
            <a:ext cx="1418150" cy="661803"/>
          </a:xfrm>
          <a:prstGeom prst="rect">
            <a:avLst/>
          </a:prstGeom>
        </p:spPr>
      </p:pic>
    </p:spTree>
    <p:extLst>
      <p:ext uri="{BB962C8B-B14F-4D97-AF65-F5344CB8AC3E}">
        <p14:creationId xmlns:p14="http://schemas.microsoft.com/office/powerpoint/2010/main" val="865635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6158"/>
                                        </p:tgtEl>
                                        <p:attrNameLst>
                                          <p:attrName>style.visibility</p:attrName>
                                        </p:attrNameLst>
                                      </p:cBhvr>
                                      <p:to>
                                        <p:strVal val="visible"/>
                                      </p:to>
                                    </p:set>
                                    <p:anim calcmode="lin" valueType="num">
                                      <p:cBhvr additive="base">
                                        <p:cTn id="25" dur="500" fill="hold"/>
                                        <p:tgtEl>
                                          <p:spTgt spid="6158"/>
                                        </p:tgtEl>
                                        <p:attrNameLst>
                                          <p:attrName>ppt_x</p:attrName>
                                        </p:attrNameLst>
                                      </p:cBhvr>
                                      <p:tavLst>
                                        <p:tav tm="0">
                                          <p:val>
                                            <p:strVal val="#ppt_x"/>
                                          </p:val>
                                        </p:tav>
                                        <p:tav tm="100000">
                                          <p:val>
                                            <p:strVal val="#ppt_x"/>
                                          </p:val>
                                        </p:tav>
                                      </p:tavLst>
                                    </p:anim>
                                    <p:anim calcmode="lin" valueType="num">
                                      <p:cBhvr additive="base">
                                        <p:cTn id="26" dur="500" fill="hold"/>
                                        <p:tgtEl>
                                          <p:spTgt spid="6158"/>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159"/>
                                        </p:tgtEl>
                                        <p:attrNameLst>
                                          <p:attrName>style.visibility</p:attrName>
                                        </p:attrNameLst>
                                      </p:cBhvr>
                                      <p:to>
                                        <p:strVal val="visible"/>
                                      </p:to>
                                    </p:set>
                                    <p:anim calcmode="lin" valueType="num">
                                      <p:cBhvr additive="base">
                                        <p:cTn id="31" dur="500" fill="hold"/>
                                        <p:tgtEl>
                                          <p:spTgt spid="6159"/>
                                        </p:tgtEl>
                                        <p:attrNameLst>
                                          <p:attrName>ppt_x</p:attrName>
                                        </p:attrNameLst>
                                      </p:cBhvr>
                                      <p:tavLst>
                                        <p:tav tm="0">
                                          <p:val>
                                            <p:strVal val="1+#ppt_w/2"/>
                                          </p:val>
                                        </p:tav>
                                        <p:tav tm="100000">
                                          <p:val>
                                            <p:strVal val="#ppt_x"/>
                                          </p:val>
                                        </p:tav>
                                      </p:tavLst>
                                    </p:anim>
                                    <p:anim calcmode="lin" valueType="num">
                                      <p:cBhvr additive="base">
                                        <p:cTn id="32" dur="500" fill="hold"/>
                                        <p:tgtEl>
                                          <p:spTgt spid="615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160"/>
                                        </p:tgtEl>
                                        <p:attrNameLst>
                                          <p:attrName>style.visibility</p:attrName>
                                        </p:attrNameLst>
                                      </p:cBhvr>
                                      <p:to>
                                        <p:strVal val="visible"/>
                                      </p:to>
                                    </p:set>
                                    <p:anim calcmode="lin" valueType="num">
                                      <p:cBhvr additive="base">
                                        <p:cTn id="37" dur="500" fill="hold"/>
                                        <p:tgtEl>
                                          <p:spTgt spid="6160"/>
                                        </p:tgtEl>
                                        <p:attrNameLst>
                                          <p:attrName>ppt_x</p:attrName>
                                        </p:attrNameLst>
                                      </p:cBhvr>
                                      <p:tavLst>
                                        <p:tav tm="0">
                                          <p:val>
                                            <p:strVal val="0-#ppt_w/2"/>
                                          </p:val>
                                        </p:tav>
                                        <p:tav tm="100000">
                                          <p:val>
                                            <p:strVal val="#ppt_x"/>
                                          </p:val>
                                        </p:tav>
                                      </p:tavLst>
                                    </p:anim>
                                    <p:anim calcmode="lin" valueType="num">
                                      <p:cBhvr additive="base">
                                        <p:cTn id="38" dur="500" fill="hold"/>
                                        <p:tgtEl>
                                          <p:spTgt spid="616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617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1+#ppt_w/2"/>
                                          </p:val>
                                        </p:tav>
                                        <p:tav tm="100000">
                                          <p:val>
                                            <p:strVal val="#ppt_x"/>
                                          </p:val>
                                        </p:tav>
                                      </p:tavLst>
                                    </p:anim>
                                    <p:anim calcmode="lin" valueType="num">
                                      <p:cBhvr additive="base">
                                        <p:cTn id="4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0-#ppt_w/2"/>
                                          </p:val>
                                        </p:tav>
                                        <p:tav tm="100000">
                                          <p:val>
                                            <p:strVal val="#ppt_x"/>
                                          </p:val>
                                        </p:tav>
                                      </p:tavLst>
                                    </p:anim>
                                    <p:anim calcmode="lin" valueType="num">
                                      <p:cBhvr additive="base">
                                        <p:cTn id="5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1000" fill="hold"/>
                                        <p:tgtEl>
                                          <p:spTgt spid="6"/>
                                        </p:tgtEl>
                                        <p:attrNameLst>
                                          <p:attrName>ppt_w</p:attrName>
                                        </p:attrNameLst>
                                      </p:cBhvr>
                                      <p:tavLst>
                                        <p:tav tm="0">
                                          <p:val>
                                            <p:fltVal val="0"/>
                                          </p:val>
                                        </p:tav>
                                        <p:tav tm="100000">
                                          <p:val>
                                            <p:strVal val="#ppt_w"/>
                                          </p:val>
                                        </p:tav>
                                      </p:tavLst>
                                    </p:anim>
                                    <p:anim calcmode="lin" valueType="num">
                                      <p:cBhvr>
                                        <p:cTn id="60" dur="1000" fill="hold"/>
                                        <p:tgtEl>
                                          <p:spTgt spid="6"/>
                                        </p:tgtEl>
                                        <p:attrNameLst>
                                          <p:attrName>ppt_h</p:attrName>
                                        </p:attrNameLst>
                                      </p:cBhvr>
                                      <p:tavLst>
                                        <p:tav tm="0">
                                          <p:val>
                                            <p:fltVal val="0"/>
                                          </p:val>
                                        </p:tav>
                                        <p:tav tm="100000">
                                          <p:val>
                                            <p:strVal val="#ppt_h"/>
                                          </p:val>
                                        </p:tav>
                                      </p:tavLst>
                                    </p:anim>
                                    <p:anim calcmode="lin" valueType="num">
                                      <p:cBhvr>
                                        <p:cTn id="61" dur="1000" fill="hold"/>
                                        <p:tgtEl>
                                          <p:spTgt spid="6"/>
                                        </p:tgtEl>
                                        <p:attrNameLst>
                                          <p:attrName>style.rotation</p:attrName>
                                        </p:attrNameLst>
                                      </p:cBhvr>
                                      <p:tavLst>
                                        <p:tav tm="0">
                                          <p:val>
                                            <p:fltVal val="90"/>
                                          </p:val>
                                        </p:tav>
                                        <p:tav tm="100000">
                                          <p:val>
                                            <p:fltVal val="0"/>
                                          </p:val>
                                        </p:tav>
                                      </p:tavLst>
                                    </p:anim>
                                    <p:animEffect transition="in" filter="fade">
                                      <p:cBhvr>
                                        <p:cTn id="62" dur="1000"/>
                                        <p:tgtEl>
                                          <p:spTgt spid="6"/>
                                        </p:tgtEl>
                                      </p:cBhvr>
                                    </p:animEffect>
                                  </p:childTnLst>
                                </p:cTn>
                              </p:par>
                            </p:childTnLst>
                          </p:cTn>
                        </p:par>
                        <p:par>
                          <p:cTn id="63" fill="hold">
                            <p:stCondLst>
                              <p:cond delay="1000"/>
                            </p:stCondLst>
                            <p:childTnLst>
                              <p:par>
                                <p:cTn id="64" presetID="45"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2000"/>
                                        <p:tgtEl>
                                          <p:spTgt spid="6"/>
                                        </p:tgtEl>
                                      </p:cBhvr>
                                    </p:animEffect>
                                    <p:anim calcmode="lin" valueType="num">
                                      <p:cBhvr>
                                        <p:cTn id="67" dur="2000" fill="hold"/>
                                        <p:tgtEl>
                                          <p:spTgt spid="6"/>
                                        </p:tgtEl>
                                        <p:attrNameLst>
                                          <p:attrName>ppt_w</p:attrName>
                                        </p:attrNameLst>
                                      </p:cBhvr>
                                      <p:tavLst>
                                        <p:tav tm="0" fmla="#ppt_w*sin(2.5*pi*$)">
                                          <p:val>
                                            <p:fltVal val="0"/>
                                          </p:val>
                                        </p:tav>
                                        <p:tav tm="100000">
                                          <p:val>
                                            <p:fltVal val="1"/>
                                          </p:val>
                                        </p:tav>
                                      </p:tavLst>
                                    </p:anim>
                                    <p:anim calcmode="lin" valueType="num">
                                      <p:cBhvr>
                                        <p:cTn id="68" dur="2000" fill="hold"/>
                                        <p:tgtEl>
                                          <p:spTgt spid="6"/>
                                        </p:tgtEl>
                                        <p:attrNameLst>
                                          <p:attrName>ppt_h</p:attrName>
                                        </p:attrNameLst>
                                      </p:cBhvr>
                                      <p:tavLst>
                                        <p:tav tm="0">
                                          <p:val>
                                            <p:strVal val="#ppt_h"/>
                                          </p:val>
                                        </p:tav>
                                        <p:tav tm="100000">
                                          <p:val>
                                            <p:strVal val="#ppt_h"/>
                                          </p:val>
                                        </p:tav>
                                      </p:tavLst>
                                    </p:anim>
                                  </p:childTnLst>
                                </p:cTn>
                              </p:par>
                            </p:childTnLst>
                          </p:cTn>
                        </p:par>
                        <p:par>
                          <p:cTn id="69" fill="hold">
                            <p:stCondLst>
                              <p:cond delay="3000"/>
                            </p:stCondLst>
                            <p:childTnLst>
                              <p:par>
                                <p:cTn id="70" presetID="32" presetClass="emph" presetSubtype="0" fill="hold" nodeType="afterEffect">
                                  <p:stCondLst>
                                    <p:cond delay="0"/>
                                  </p:stCondLst>
                                  <p:childTnLst>
                                    <p:animRot by="120000">
                                      <p:cBhvr>
                                        <p:cTn id="71" dur="300" fill="hold">
                                          <p:stCondLst>
                                            <p:cond delay="0"/>
                                          </p:stCondLst>
                                        </p:cTn>
                                        <p:tgtEl>
                                          <p:spTgt spid="6"/>
                                        </p:tgtEl>
                                        <p:attrNameLst>
                                          <p:attrName>r</p:attrName>
                                        </p:attrNameLst>
                                      </p:cBhvr>
                                    </p:animRot>
                                    <p:animRot by="-240000">
                                      <p:cBhvr>
                                        <p:cTn id="72" dur="600" fill="hold">
                                          <p:stCondLst>
                                            <p:cond delay="600"/>
                                          </p:stCondLst>
                                        </p:cTn>
                                        <p:tgtEl>
                                          <p:spTgt spid="6"/>
                                        </p:tgtEl>
                                        <p:attrNameLst>
                                          <p:attrName>r</p:attrName>
                                        </p:attrNameLst>
                                      </p:cBhvr>
                                    </p:animRot>
                                    <p:animRot by="240000">
                                      <p:cBhvr>
                                        <p:cTn id="73" dur="600" fill="hold">
                                          <p:stCondLst>
                                            <p:cond delay="1200"/>
                                          </p:stCondLst>
                                        </p:cTn>
                                        <p:tgtEl>
                                          <p:spTgt spid="6"/>
                                        </p:tgtEl>
                                        <p:attrNameLst>
                                          <p:attrName>r</p:attrName>
                                        </p:attrNameLst>
                                      </p:cBhvr>
                                    </p:animRot>
                                    <p:animRot by="-240000">
                                      <p:cBhvr>
                                        <p:cTn id="74" dur="600" fill="hold">
                                          <p:stCondLst>
                                            <p:cond delay="1800"/>
                                          </p:stCondLst>
                                        </p:cTn>
                                        <p:tgtEl>
                                          <p:spTgt spid="6"/>
                                        </p:tgtEl>
                                        <p:attrNameLst>
                                          <p:attrName>r</p:attrName>
                                        </p:attrNameLst>
                                      </p:cBhvr>
                                    </p:animRot>
                                    <p:animRot by="120000">
                                      <p:cBhvr>
                                        <p:cTn id="75" dur="600" fill="hold">
                                          <p:stCondLst>
                                            <p:cond delay="2400"/>
                                          </p:stCondLst>
                                        </p:cTn>
                                        <p:tgtEl>
                                          <p:spTgt spid="6"/>
                                        </p:tgtEl>
                                        <p:attrNameLst>
                                          <p:attrName>r</p:attrName>
                                        </p:attrNameLst>
                                      </p:cBhvr>
                                    </p:animRot>
                                  </p:childTnLst>
                                </p:cTn>
                              </p:par>
                            </p:childTnLst>
                          </p:cTn>
                        </p:par>
                        <p:par>
                          <p:cTn id="76" fill="hold">
                            <p:stCondLst>
                              <p:cond delay="6000"/>
                            </p:stCondLst>
                            <p:childTnLst>
                              <p:par>
                                <p:cTn id="77" presetID="32" presetClass="emph" presetSubtype="0" fill="hold" nodeType="afterEffect">
                                  <p:stCondLst>
                                    <p:cond delay="0"/>
                                  </p:stCondLst>
                                  <p:childTnLst>
                                    <p:animRot by="120000">
                                      <p:cBhvr>
                                        <p:cTn id="78" dur="300" fill="hold">
                                          <p:stCondLst>
                                            <p:cond delay="0"/>
                                          </p:stCondLst>
                                        </p:cTn>
                                        <p:tgtEl>
                                          <p:spTgt spid="6"/>
                                        </p:tgtEl>
                                        <p:attrNameLst>
                                          <p:attrName>r</p:attrName>
                                        </p:attrNameLst>
                                      </p:cBhvr>
                                    </p:animRot>
                                    <p:animRot by="-240000">
                                      <p:cBhvr>
                                        <p:cTn id="79" dur="600" fill="hold">
                                          <p:stCondLst>
                                            <p:cond delay="600"/>
                                          </p:stCondLst>
                                        </p:cTn>
                                        <p:tgtEl>
                                          <p:spTgt spid="6"/>
                                        </p:tgtEl>
                                        <p:attrNameLst>
                                          <p:attrName>r</p:attrName>
                                        </p:attrNameLst>
                                      </p:cBhvr>
                                    </p:animRot>
                                    <p:animRot by="240000">
                                      <p:cBhvr>
                                        <p:cTn id="80" dur="600" fill="hold">
                                          <p:stCondLst>
                                            <p:cond delay="1200"/>
                                          </p:stCondLst>
                                        </p:cTn>
                                        <p:tgtEl>
                                          <p:spTgt spid="6"/>
                                        </p:tgtEl>
                                        <p:attrNameLst>
                                          <p:attrName>r</p:attrName>
                                        </p:attrNameLst>
                                      </p:cBhvr>
                                    </p:animRot>
                                    <p:animRot by="-240000">
                                      <p:cBhvr>
                                        <p:cTn id="81" dur="600" fill="hold">
                                          <p:stCondLst>
                                            <p:cond delay="1800"/>
                                          </p:stCondLst>
                                        </p:cTn>
                                        <p:tgtEl>
                                          <p:spTgt spid="6"/>
                                        </p:tgtEl>
                                        <p:attrNameLst>
                                          <p:attrName>r</p:attrName>
                                        </p:attrNameLst>
                                      </p:cBhvr>
                                    </p:animRot>
                                    <p:animRot by="120000">
                                      <p:cBhvr>
                                        <p:cTn id="82" dur="600" fill="hold">
                                          <p:stCondLst>
                                            <p:cond delay="2400"/>
                                          </p:stCondLst>
                                        </p:cTn>
                                        <p:tgtEl>
                                          <p:spTgt spid="6"/>
                                        </p:tgtEl>
                                        <p:attrNameLst>
                                          <p:attrName>r</p:attrName>
                                        </p:attrNameLst>
                                      </p:cBhvr>
                                    </p:animRot>
                                  </p:childTnLst>
                                </p:cTn>
                              </p:par>
                            </p:childTnLst>
                          </p:cTn>
                        </p:par>
                        <p:par>
                          <p:cTn id="83" fill="hold">
                            <p:stCondLst>
                              <p:cond delay="9000"/>
                            </p:stCondLst>
                            <p:childTnLst>
                              <p:par>
                                <p:cTn id="84" presetID="32" presetClass="emph" presetSubtype="0" fill="hold" nodeType="afterEffect">
                                  <p:stCondLst>
                                    <p:cond delay="0"/>
                                  </p:stCondLst>
                                  <p:childTnLst>
                                    <p:animRot by="120000">
                                      <p:cBhvr>
                                        <p:cTn id="85" dur="300" fill="hold">
                                          <p:stCondLst>
                                            <p:cond delay="0"/>
                                          </p:stCondLst>
                                        </p:cTn>
                                        <p:tgtEl>
                                          <p:spTgt spid="6"/>
                                        </p:tgtEl>
                                        <p:attrNameLst>
                                          <p:attrName>r</p:attrName>
                                        </p:attrNameLst>
                                      </p:cBhvr>
                                    </p:animRot>
                                    <p:animRot by="-240000">
                                      <p:cBhvr>
                                        <p:cTn id="86" dur="600" fill="hold">
                                          <p:stCondLst>
                                            <p:cond delay="600"/>
                                          </p:stCondLst>
                                        </p:cTn>
                                        <p:tgtEl>
                                          <p:spTgt spid="6"/>
                                        </p:tgtEl>
                                        <p:attrNameLst>
                                          <p:attrName>r</p:attrName>
                                        </p:attrNameLst>
                                      </p:cBhvr>
                                    </p:animRot>
                                    <p:animRot by="240000">
                                      <p:cBhvr>
                                        <p:cTn id="87" dur="600" fill="hold">
                                          <p:stCondLst>
                                            <p:cond delay="1200"/>
                                          </p:stCondLst>
                                        </p:cTn>
                                        <p:tgtEl>
                                          <p:spTgt spid="6"/>
                                        </p:tgtEl>
                                        <p:attrNameLst>
                                          <p:attrName>r</p:attrName>
                                        </p:attrNameLst>
                                      </p:cBhvr>
                                    </p:animRot>
                                    <p:animRot by="-240000">
                                      <p:cBhvr>
                                        <p:cTn id="88" dur="600" fill="hold">
                                          <p:stCondLst>
                                            <p:cond delay="1800"/>
                                          </p:stCondLst>
                                        </p:cTn>
                                        <p:tgtEl>
                                          <p:spTgt spid="6"/>
                                        </p:tgtEl>
                                        <p:attrNameLst>
                                          <p:attrName>r</p:attrName>
                                        </p:attrNameLst>
                                      </p:cBhvr>
                                    </p:animRot>
                                    <p:animRot by="120000">
                                      <p:cBhvr>
                                        <p:cTn id="89" dur="600" fill="hold">
                                          <p:stCondLst>
                                            <p:cond delay="24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8" grpId="0" autoUpdateAnimBg="0"/>
      <p:bldP spid="6159" grpId="0" autoUpdateAnimBg="0"/>
      <p:bldP spid="6160" grpId="0" autoUpdateAnimBg="0"/>
      <p:bldP spid="6170"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304800" y="685800"/>
            <a:ext cx="8229600" cy="1066800"/>
          </a:xfrm>
        </p:spPr>
        <p:txBody>
          <a:bodyPr/>
          <a:lstStyle/>
          <a:p>
            <a:r>
              <a:rPr lang="en-US" b="1" dirty="0" smtClean="0"/>
              <a:t>Primary Purposes of Feedback</a:t>
            </a:r>
          </a:p>
        </p:txBody>
      </p:sp>
      <p:sp>
        <p:nvSpPr>
          <p:cNvPr id="3" name="Content Placeholder 2"/>
          <p:cNvSpPr>
            <a:spLocks noGrp="1"/>
          </p:cNvSpPr>
          <p:nvPr>
            <p:ph idx="1"/>
          </p:nvPr>
        </p:nvSpPr>
        <p:spPr>
          <a:xfrm>
            <a:off x="1089025" y="1905000"/>
            <a:ext cx="7272338" cy="4648200"/>
          </a:xfrm>
        </p:spPr>
        <p:txBody>
          <a:bodyPr rtlCol="0">
            <a:normAutofit fontScale="92500" lnSpcReduction="20000"/>
          </a:bodyPr>
          <a:lstStyle/>
          <a:p>
            <a:pPr fontAlgn="auto">
              <a:spcAft>
                <a:spcPts val="0"/>
              </a:spcAft>
              <a:defRPr/>
            </a:pPr>
            <a:r>
              <a:rPr lang="en-US" dirty="0" smtClean="0">
                <a:solidFill>
                  <a:schemeClr val="tx1">
                    <a:lumMod val="75000"/>
                    <a:lumOff val="25000"/>
                  </a:schemeClr>
                </a:solidFill>
              </a:rPr>
              <a:t>To keep students on course so they arrive successfully at their predetermined destination.</a:t>
            </a:r>
          </a:p>
          <a:p>
            <a:pPr algn="r" fontAlgn="auto">
              <a:spcAft>
                <a:spcPts val="0"/>
              </a:spcAft>
              <a:buFont typeface="Wingdings" pitchFamily="2" charset="2"/>
              <a:buNone/>
              <a:defRPr/>
            </a:pPr>
            <a:r>
              <a:rPr lang="en-US" dirty="0" smtClean="0">
                <a:solidFill>
                  <a:schemeClr val="tx1">
                    <a:lumMod val="75000"/>
                    <a:lumOff val="25000"/>
                  </a:schemeClr>
                </a:solidFill>
              </a:rPr>
              <a:t>~ W. Fred Miser</a:t>
            </a:r>
          </a:p>
          <a:p>
            <a:pPr fontAlgn="auto">
              <a:spcAft>
                <a:spcPts val="0"/>
              </a:spcAft>
              <a:buFont typeface="Wingdings" pitchFamily="2" charset="2"/>
              <a:buNone/>
              <a:defRPr/>
            </a:pPr>
            <a:r>
              <a:rPr lang="en-US" dirty="0" smtClean="0">
                <a:solidFill>
                  <a:schemeClr val="tx1">
                    <a:lumMod val="75000"/>
                    <a:lumOff val="25000"/>
                  </a:schemeClr>
                </a:solidFill>
              </a:rPr>
              <a:t>“It is one thing to collect feedback about students’ progress, but if you simply collect this feedback and never use it to adjust your instruction, then you are collecting it in vain.  The data you receive from grading your assignments and assessments will give you feedback about the effectiveness of your own instruction.”</a:t>
            </a:r>
          </a:p>
          <a:p>
            <a:pPr algn="r" fontAlgn="auto">
              <a:spcAft>
                <a:spcPts val="0"/>
              </a:spcAft>
              <a:buFont typeface="Wingdings" pitchFamily="2" charset="2"/>
              <a:buNone/>
              <a:defRPr/>
            </a:pPr>
            <a:r>
              <a:rPr lang="en-US" dirty="0" smtClean="0">
                <a:solidFill>
                  <a:schemeClr val="tx1">
                    <a:lumMod val="75000"/>
                    <a:lumOff val="25000"/>
                  </a:schemeClr>
                </a:solidFill>
              </a:rPr>
              <a:t>~ Robyn R. Jackson</a:t>
            </a:r>
          </a:p>
          <a:p>
            <a:pPr fontAlgn="auto">
              <a:spcAft>
                <a:spcPts val="0"/>
              </a:spcAft>
              <a:defRPr/>
            </a:pPr>
            <a:endParaRPr lang="en-US"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Documents and Settings\rjadams\Local Settings\Temporary Internet Files\Content.IE5\09ANW9EJ\MPj04385520000[1].jpg"/>
          <p:cNvPicPr>
            <a:picLocks noChangeAspect="1" noChangeArrowheads="1"/>
          </p:cNvPicPr>
          <p:nvPr/>
        </p:nvPicPr>
        <p:blipFill>
          <a:blip r:embed="rId2"/>
          <a:srcRect/>
          <a:stretch>
            <a:fillRect/>
          </a:stretch>
        </p:blipFill>
        <p:spPr bwMode="auto">
          <a:xfrm>
            <a:off x="762000" y="2970059"/>
            <a:ext cx="3657599" cy="274494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3553" name="Title 1"/>
          <p:cNvSpPr>
            <a:spLocks noGrp="1"/>
          </p:cNvSpPr>
          <p:nvPr>
            <p:ph type="title"/>
          </p:nvPr>
        </p:nvSpPr>
        <p:spPr>
          <a:xfrm>
            <a:off x="762000" y="274638"/>
            <a:ext cx="8001000" cy="1338262"/>
          </a:xfrm>
        </p:spPr>
        <p:txBody>
          <a:bodyPr/>
          <a:lstStyle/>
          <a:p>
            <a:r>
              <a:rPr lang="en-US" b="1" dirty="0" smtClean="0"/>
              <a:t>What Does the Research Say?</a:t>
            </a:r>
          </a:p>
        </p:txBody>
      </p:sp>
      <p:sp>
        <p:nvSpPr>
          <p:cNvPr id="5" name="Content Placeholder 4"/>
          <p:cNvSpPr>
            <a:spLocks noGrp="1"/>
          </p:cNvSpPr>
          <p:nvPr>
            <p:ph idx="1"/>
          </p:nvPr>
        </p:nvSpPr>
        <p:spPr>
          <a:xfrm>
            <a:off x="4419599" y="2514600"/>
            <a:ext cx="4343402" cy="3733800"/>
          </a:xfrm>
        </p:spPr>
        <p:txBody>
          <a:bodyPr wrap="square">
            <a:normAutofit fontScale="85000" lnSpcReduction="10000"/>
          </a:bodyPr>
          <a:lstStyle/>
          <a:p>
            <a:r>
              <a:rPr lang="en-US" dirty="0" smtClean="0"/>
              <a:t>grade, socioeconomic status, race, or school setting….</a:t>
            </a:r>
            <a:r>
              <a:rPr lang="en-US" b="1" dirty="0" smtClean="0"/>
              <a:t>When feedback and corrective procedures are used, most students can attain the same level of achievement as the top 20% of students.”</a:t>
            </a:r>
          </a:p>
          <a:p>
            <a:endParaRPr lang="en-US" dirty="0" smtClean="0"/>
          </a:p>
          <a:p>
            <a:r>
              <a:rPr lang="en-US" sz="2200" dirty="0" smtClean="0"/>
              <a:t>~ Bellon, Bellon &amp; Blank</a:t>
            </a:r>
          </a:p>
        </p:txBody>
      </p:sp>
      <p:sp>
        <p:nvSpPr>
          <p:cNvPr id="8" name="TextBox 7"/>
          <p:cNvSpPr txBox="1"/>
          <p:nvPr/>
        </p:nvSpPr>
        <p:spPr>
          <a:xfrm>
            <a:off x="1066800" y="1390471"/>
            <a:ext cx="7772401" cy="1200329"/>
          </a:xfrm>
          <a:prstGeom prst="rect">
            <a:avLst/>
          </a:prstGeom>
          <a:noFill/>
        </p:spPr>
        <p:txBody>
          <a:bodyPr wrap="square" rtlCol="0">
            <a:spAutoFit/>
          </a:bodyPr>
          <a:lstStyle/>
          <a:p>
            <a:r>
              <a:rPr lang="en-US" sz="2400" dirty="0" smtClean="0">
                <a:solidFill>
                  <a:srgbClr val="404040"/>
                </a:solidFill>
                <a:latin typeface="+mn-lt"/>
              </a:rPr>
              <a:t>“Academic feedback is more strongly and consistently related to achievement than any other teaching behavior….This relationship is consistent regardless of </a:t>
            </a:r>
            <a:endParaRPr lang="en-US" dirty="0">
              <a:latin typeface="+mn-lt"/>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762000" y="274638"/>
            <a:ext cx="8001000" cy="1338262"/>
          </a:xfrm>
        </p:spPr>
        <p:txBody>
          <a:bodyPr/>
          <a:lstStyle/>
          <a:p>
            <a:r>
              <a:rPr lang="en-US" b="1" dirty="0" smtClean="0"/>
              <a:t>What Does the Research Say?</a:t>
            </a:r>
          </a:p>
        </p:txBody>
      </p:sp>
      <p:sp>
        <p:nvSpPr>
          <p:cNvPr id="3" name="Content Placeholder 2"/>
          <p:cNvSpPr>
            <a:spLocks noGrp="1"/>
          </p:cNvSpPr>
          <p:nvPr>
            <p:ph idx="1"/>
          </p:nvPr>
        </p:nvSpPr>
        <p:spPr>
          <a:xfrm>
            <a:off x="457200" y="1612900"/>
            <a:ext cx="8229600" cy="4325112"/>
          </a:xfrm>
        </p:spPr>
        <p:txBody>
          <a:bodyPr rtlCol="0">
            <a:normAutofit fontScale="85000" lnSpcReduction="20000"/>
          </a:bodyPr>
          <a:lstStyle/>
          <a:p>
            <a:pPr fontAlgn="auto">
              <a:spcAft>
                <a:spcPts val="0"/>
              </a:spcAft>
              <a:buFont typeface="Wingdings" pitchFamily="2" charset="2"/>
              <a:buNone/>
              <a:defRPr/>
            </a:pPr>
            <a:r>
              <a:rPr lang="en-US" dirty="0" smtClean="0">
                <a:solidFill>
                  <a:schemeClr val="tx1">
                    <a:lumMod val="75000"/>
                    <a:lumOff val="25000"/>
                  </a:schemeClr>
                </a:solidFill>
              </a:rPr>
              <a:t>“In a major review of the research on assessment, Paul Black and Dylan Wiliam (1998) noted</a:t>
            </a:r>
          </a:p>
          <a:p>
            <a:pPr fontAlgn="auto">
              <a:spcAft>
                <a:spcPts val="0"/>
              </a:spcAft>
              <a:buFont typeface="Wingdings" pitchFamily="2" charset="2"/>
              <a:buNone/>
              <a:defRPr/>
            </a:pPr>
            <a:r>
              <a:rPr lang="en-US" dirty="0" smtClean="0">
                <a:solidFill>
                  <a:schemeClr val="tx1">
                    <a:lumMod val="75000"/>
                    <a:lumOff val="25000"/>
                  </a:schemeClr>
                </a:solidFill>
              </a:rPr>
              <a:t>	</a:t>
            </a:r>
            <a:r>
              <a:rPr lang="en-US" i="1" dirty="0" smtClean="0">
                <a:solidFill>
                  <a:schemeClr val="tx1">
                    <a:lumMod val="75000"/>
                    <a:lumOff val="25000"/>
                  </a:schemeClr>
                </a:solidFill>
              </a:rPr>
              <a:t>The research reported here shows conclusively that formative assessment does improve learning.  The gains in achievement appear to be quite considerable, and as noted earlier, amongst the largest ever reported for educational interventions.  As an illustration of just how big these gain are, an effect size of 0.7, if it could be achieved on a nationwide scale, would be equivalent to raising the mathematics achievement score of an ‘average’ country like England, New Zealand or the United States into the ‘top five’ after thee Pacific rim countries of Singapore, Korea, Japan and Hong Kong.”</a:t>
            </a:r>
            <a:endParaRPr lang="en-US" dirty="0" smtClean="0">
              <a:solidFill>
                <a:schemeClr val="tx1">
                  <a:lumMod val="75000"/>
                  <a:lumOff val="25000"/>
                </a:schemeClr>
              </a:solidFill>
            </a:endParaRPr>
          </a:p>
          <a:p>
            <a:pPr algn="r" fontAlgn="auto">
              <a:spcAft>
                <a:spcPts val="0"/>
              </a:spcAft>
              <a:buFont typeface="Wingdings" pitchFamily="2" charset="2"/>
              <a:buNone/>
              <a:defRPr/>
            </a:pPr>
            <a:r>
              <a:rPr lang="en-US" sz="1800" dirty="0" smtClean="0">
                <a:solidFill>
                  <a:schemeClr val="tx1">
                    <a:lumMod val="75000"/>
                    <a:lumOff val="25000"/>
                  </a:schemeClr>
                </a:solidFill>
              </a:rPr>
              <a:t>~ </a:t>
            </a:r>
            <a:r>
              <a:rPr lang="en-US" sz="1800" u="sng" dirty="0" smtClean="0">
                <a:solidFill>
                  <a:schemeClr val="tx1">
                    <a:lumMod val="75000"/>
                    <a:lumOff val="25000"/>
                  </a:schemeClr>
                </a:solidFill>
              </a:rPr>
              <a:t>What Works in Schools</a:t>
            </a:r>
            <a:r>
              <a:rPr lang="en-US" sz="1800" dirty="0" smtClean="0">
                <a:solidFill>
                  <a:schemeClr val="tx1">
                    <a:lumMod val="75000"/>
                    <a:lumOff val="25000"/>
                  </a:schemeClr>
                </a:solidFill>
              </a:rPr>
              <a:t>, p. 38</a:t>
            </a:r>
            <a:endParaRPr lang="en-US" sz="1800" u="sng" dirty="0" smtClean="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152400" y="609600"/>
            <a:ext cx="8229600" cy="1066800"/>
          </a:xfrm>
        </p:spPr>
        <p:txBody>
          <a:bodyPr/>
          <a:lstStyle/>
          <a:p>
            <a:r>
              <a:rPr lang="en-US" b="1" dirty="0" smtClean="0"/>
              <a:t>Power of Accurate Feedback	</a:t>
            </a:r>
          </a:p>
        </p:txBody>
      </p:sp>
      <p:sp>
        <p:nvSpPr>
          <p:cNvPr id="26626" name="Content Placeholder 2"/>
          <p:cNvSpPr>
            <a:spLocks noGrp="1"/>
          </p:cNvSpPr>
          <p:nvPr>
            <p:ph idx="1"/>
          </p:nvPr>
        </p:nvSpPr>
        <p:spPr>
          <a:xfrm>
            <a:off x="304800" y="2028444"/>
            <a:ext cx="6934200" cy="4325112"/>
          </a:xfrm>
        </p:spPr>
        <p:txBody>
          <a:bodyPr/>
          <a:lstStyle/>
          <a:p>
            <a:r>
              <a:rPr lang="en-US" dirty="0" smtClean="0"/>
              <a:t>Immediate impact on results</a:t>
            </a:r>
          </a:p>
          <a:p>
            <a:r>
              <a:rPr lang="en-US" dirty="0" smtClean="0"/>
              <a:t>Lower failures</a:t>
            </a:r>
          </a:p>
          <a:p>
            <a:r>
              <a:rPr lang="en-US" dirty="0" smtClean="0"/>
              <a:t>Better attendance</a:t>
            </a:r>
          </a:p>
          <a:p>
            <a:r>
              <a:rPr lang="en-US" dirty="0" smtClean="0"/>
              <a:t>Fewer suspensions</a:t>
            </a:r>
          </a:p>
          <a:p>
            <a:r>
              <a:rPr lang="en-US" dirty="0" smtClean="0"/>
              <a:t>Failure here undermines EVERY OTHER EFFORT in curriculum, assessment, and teaching</a:t>
            </a:r>
          </a:p>
          <a:p>
            <a:pPr algn="r">
              <a:buFont typeface="Wingdings" pitchFamily="2" charset="2"/>
              <a:buNone/>
            </a:pPr>
            <a:r>
              <a:rPr lang="en-US" dirty="0" smtClean="0"/>
              <a:t>~ Douglas Reeves</a:t>
            </a:r>
            <a:endParaRPr lang="en-US" sz="1800" dirty="0" smtClean="0"/>
          </a:p>
        </p:txBody>
      </p:sp>
      <p:pic>
        <p:nvPicPr>
          <p:cNvPr id="5122" name="Picture 2" descr="C:\Documents and Settings\rjadams\Local Settings\Temporary Internet Files\Content.IE5\E76327I1\MPj04394420000[1].jpg"/>
          <p:cNvPicPr>
            <a:picLocks noChangeAspect="1" noChangeArrowheads="1"/>
          </p:cNvPicPr>
          <p:nvPr/>
        </p:nvPicPr>
        <p:blipFill>
          <a:blip r:embed="rId2"/>
          <a:srcRect/>
          <a:stretch>
            <a:fillRect/>
          </a:stretch>
        </p:blipFill>
        <p:spPr bwMode="auto">
          <a:xfrm>
            <a:off x="7239000" y="914400"/>
            <a:ext cx="1678795" cy="25146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304801" y="457200"/>
            <a:ext cx="7827962" cy="838200"/>
          </a:xfrm>
        </p:spPr>
        <p:txBody>
          <a:bodyPr/>
          <a:lstStyle/>
          <a:p>
            <a:r>
              <a:rPr lang="en-US" b="1" dirty="0" smtClean="0"/>
              <a:t>Characteristics of Feedback</a:t>
            </a:r>
          </a:p>
        </p:txBody>
      </p:sp>
      <p:sp>
        <p:nvSpPr>
          <p:cNvPr id="3" name="Content Placeholder 2"/>
          <p:cNvSpPr>
            <a:spLocks noGrp="1"/>
          </p:cNvSpPr>
          <p:nvPr>
            <p:ph idx="1"/>
          </p:nvPr>
        </p:nvSpPr>
        <p:spPr>
          <a:xfrm>
            <a:off x="0" y="1295400"/>
            <a:ext cx="8991600" cy="5562600"/>
          </a:xfrm>
        </p:spPr>
        <p:txBody>
          <a:bodyPr rtlCol="0">
            <a:normAutofit/>
          </a:bodyPr>
          <a:lstStyle/>
          <a:p>
            <a:pPr fontAlgn="auto">
              <a:spcAft>
                <a:spcPts val="0"/>
              </a:spcAft>
              <a:defRPr/>
            </a:pPr>
            <a:r>
              <a:rPr lang="en-US" b="1" dirty="0" smtClean="0">
                <a:solidFill>
                  <a:schemeClr val="tx1">
                    <a:lumMod val="75000"/>
                    <a:lumOff val="25000"/>
                  </a:schemeClr>
                </a:solidFill>
              </a:rPr>
              <a:t>Timely</a:t>
            </a:r>
          </a:p>
          <a:p>
            <a:pPr lvl="1" fontAlgn="auto">
              <a:spcAft>
                <a:spcPts val="0"/>
              </a:spcAft>
              <a:defRPr/>
            </a:pPr>
            <a:r>
              <a:rPr lang="en-US" dirty="0" smtClean="0">
                <a:solidFill>
                  <a:schemeClr val="tx1">
                    <a:lumMod val="75000"/>
                    <a:lumOff val="25000"/>
                  </a:schemeClr>
                </a:solidFill>
              </a:rPr>
              <a:t>“The more delay that occurs in giving feedback, the less improvement there is in achievement.” (Marzano</a:t>
            </a:r>
            <a:r>
              <a:rPr lang="en-US" dirty="0">
                <a:solidFill>
                  <a:schemeClr val="tx1">
                    <a:lumMod val="75000"/>
                    <a:lumOff val="25000"/>
                  </a:schemeClr>
                </a:solidFill>
              </a:rPr>
              <a:t>)</a:t>
            </a:r>
            <a:endParaRPr lang="en-US" dirty="0" smtClean="0">
              <a:solidFill>
                <a:schemeClr val="tx1">
                  <a:lumMod val="75000"/>
                  <a:lumOff val="25000"/>
                </a:schemeClr>
              </a:solidFill>
            </a:endParaRPr>
          </a:p>
          <a:p>
            <a:pPr lvl="1" fontAlgn="auto">
              <a:spcAft>
                <a:spcPts val="0"/>
              </a:spcAft>
              <a:defRPr/>
            </a:pPr>
            <a:r>
              <a:rPr lang="en-US" dirty="0" smtClean="0">
                <a:solidFill>
                  <a:schemeClr val="tx1">
                    <a:lumMod val="75000"/>
                    <a:lumOff val="25000"/>
                  </a:schemeClr>
                </a:solidFill>
              </a:rPr>
              <a:t>As often as possible, for all major assignments</a:t>
            </a:r>
          </a:p>
          <a:p>
            <a:pPr fontAlgn="auto">
              <a:spcAft>
                <a:spcPts val="0"/>
              </a:spcAft>
              <a:defRPr/>
            </a:pPr>
            <a:r>
              <a:rPr lang="en-US" b="1" dirty="0" smtClean="0">
                <a:solidFill>
                  <a:schemeClr val="tx1">
                    <a:lumMod val="75000"/>
                    <a:lumOff val="25000"/>
                  </a:schemeClr>
                </a:solidFill>
              </a:rPr>
              <a:t>Constructive/Corrective</a:t>
            </a:r>
          </a:p>
          <a:p>
            <a:pPr lvl="1" fontAlgn="auto">
              <a:spcAft>
                <a:spcPts val="0"/>
              </a:spcAft>
              <a:defRPr/>
            </a:pPr>
            <a:r>
              <a:rPr lang="en-US" dirty="0" smtClean="0">
                <a:solidFill>
                  <a:schemeClr val="tx1">
                    <a:lumMod val="75000"/>
                    <a:lumOff val="25000"/>
                  </a:schemeClr>
                </a:solidFill>
              </a:rPr>
              <a:t>What students are doing that is correct</a:t>
            </a:r>
          </a:p>
          <a:p>
            <a:pPr lvl="1" fontAlgn="auto">
              <a:spcAft>
                <a:spcPts val="0"/>
              </a:spcAft>
              <a:defRPr/>
            </a:pPr>
            <a:r>
              <a:rPr lang="en-US" dirty="0" smtClean="0">
                <a:solidFill>
                  <a:schemeClr val="tx1">
                    <a:lumMod val="75000"/>
                    <a:lumOff val="25000"/>
                  </a:schemeClr>
                </a:solidFill>
              </a:rPr>
              <a:t>What students are doing that is not correct</a:t>
            </a:r>
          </a:p>
          <a:p>
            <a:pPr lvl="1" fontAlgn="auto">
              <a:spcAft>
                <a:spcPts val="0"/>
              </a:spcAft>
              <a:defRPr/>
            </a:pPr>
            <a:r>
              <a:rPr lang="en-US" dirty="0" smtClean="0">
                <a:solidFill>
                  <a:schemeClr val="tx1">
                    <a:lumMod val="75000"/>
                    <a:lumOff val="25000"/>
                  </a:schemeClr>
                </a:solidFill>
              </a:rPr>
              <a:t>Choose areas of feedback based on those that relate to major learning goals and essential elements of the assignment</a:t>
            </a:r>
          </a:p>
          <a:p>
            <a:pPr lvl="1" fontAlgn="auto">
              <a:spcAft>
                <a:spcPts val="0"/>
              </a:spcAft>
              <a:defRPr/>
            </a:pPr>
            <a:r>
              <a:rPr lang="en-US" dirty="0" smtClean="0">
                <a:solidFill>
                  <a:schemeClr val="tx1">
                    <a:lumMod val="75000"/>
                    <a:lumOff val="25000"/>
                  </a:schemeClr>
                </a:solidFill>
              </a:rPr>
              <a:t>Should be encouraging and help students realize that effort on their part results in more learning (Marzano)</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304801" y="457200"/>
            <a:ext cx="7827962" cy="838200"/>
          </a:xfrm>
        </p:spPr>
        <p:txBody>
          <a:bodyPr/>
          <a:lstStyle/>
          <a:p>
            <a:r>
              <a:rPr lang="en-US" b="1" dirty="0" smtClean="0"/>
              <a:t>Characteristics of Feedback</a:t>
            </a:r>
          </a:p>
        </p:txBody>
      </p:sp>
      <p:sp>
        <p:nvSpPr>
          <p:cNvPr id="3" name="Content Placeholder 2"/>
          <p:cNvSpPr>
            <a:spLocks noGrp="1"/>
          </p:cNvSpPr>
          <p:nvPr>
            <p:ph idx="1"/>
          </p:nvPr>
        </p:nvSpPr>
        <p:spPr>
          <a:xfrm>
            <a:off x="0" y="1295400"/>
            <a:ext cx="8991600" cy="5562600"/>
          </a:xfrm>
        </p:spPr>
        <p:txBody>
          <a:bodyPr rtlCol="0">
            <a:normAutofit fontScale="92500" lnSpcReduction="10000"/>
          </a:bodyPr>
          <a:lstStyle/>
          <a:p>
            <a:pPr fontAlgn="auto">
              <a:spcAft>
                <a:spcPts val="0"/>
              </a:spcAft>
              <a:defRPr/>
            </a:pPr>
            <a:r>
              <a:rPr lang="en-US" b="1" dirty="0" smtClean="0">
                <a:solidFill>
                  <a:schemeClr val="tx1">
                    <a:lumMod val="75000"/>
                    <a:lumOff val="25000"/>
                  </a:schemeClr>
                </a:solidFill>
              </a:rPr>
              <a:t>Specific to a Criterion</a:t>
            </a:r>
          </a:p>
          <a:p>
            <a:pPr lvl="1" fontAlgn="auto">
              <a:spcAft>
                <a:spcPts val="0"/>
              </a:spcAft>
              <a:defRPr/>
            </a:pPr>
            <a:r>
              <a:rPr lang="en-US" dirty="0" smtClean="0">
                <a:solidFill>
                  <a:schemeClr val="tx1">
                    <a:lumMod val="75000"/>
                    <a:lumOff val="25000"/>
                  </a:schemeClr>
                </a:solidFill>
              </a:rPr>
              <a:t>Precise language on what to do to  improve</a:t>
            </a:r>
          </a:p>
          <a:p>
            <a:pPr lvl="1" fontAlgn="auto">
              <a:spcAft>
                <a:spcPts val="0"/>
              </a:spcAft>
              <a:defRPr/>
            </a:pPr>
            <a:r>
              <a:rPr lang="en-US" dirty="0" smtClean="0">
                <a:solidFill>
                  <a:schemeClr val="tx1">
                    <a:lumMod val="75000"/>
                    <a:lumOff val="25000"/>
                  </a:schemeClr>
                </a:solidFill>
              </a:rPr>
              <a:t>Reference where a student stands in relation to a specific learning target/goal</a:t>
            </a:r>
          </a:p>
          <a:p>
            <a:pPr lvl="1" fontAlgn="auto">
              <a:spcAft>
                <a:spcPts val="0"/>
              </a:spcAft>
              <a:defRPr/>
            </a:pPr>
            <a:r>
              <a:rPr lang="en-US" dirty="0" smtClean="0">
                <a:solidFill>
                  <a:schemeClr val="tx1">
                    <a:lumMod val="75000"/>
                    <a:lumOff val="25000"/>
                  </a:schemeClr>
                </a:solidFill>
              </a:rPr>
              <a:t>Also specific to the learning at hand</a:t>
            </a:r>
          </a:p>
          <a:p>
            <a:pPr lvl="1" fontAlgn="auto">
              <a:spcAft>
                <a:spcPts val="0"/>
              </a:spcAft>
              <a:defRPr/>
            </a:pPr>
            <a:r>
              <a:rPr lang="en-US" dirty="0" smtClean="0">
                <a:solidFill>
                  <a:schemeClr val="tx1">
                    <a:lumMod val="75000"/>
                    <a:lumOff val="25000"/>
                  </a:schemeClr>
                </a:solidFill>
              </a:rPr>
              <a:t>Based on personal observations</a:t>
            </a:r>
          </a:p>
          <a:p>
            <a:pPr fontAlgn="auto">
              <a:spcAft>
                <a:spcPts val="0"/>
              </a:spcAft>
              <a:defRPr/>
            </a:pPr>
            <a:r>
              <a:rPr lang="en-US" b="1" dirty="0" smtClean="0">
                <a:solidFill>
                  <a:schemeClr val="tx1">
                    <a:lumMod val="75000"/>
                    <a:lumOff val="25000"/>
                  </a:schemeClr>
                </a:solidFill>
              </a:rPr>
              <a:t>Focused on the product/behavior – not on the student</a:t>
            </a:r>
          </a:p>
          <a:p>
            <a:pPr fontAlgn="auto">
              <a:spcAft>
                <a:spcPts val="0"/>
              </a:spcAft>
              <a:defRPr/>
            </a:pPr>
            <a:r>
              <a:rPr lang="en-US" b="1" dirty="0" smtClean="0">
                <a:solidFill>
                  <a:schemeClr val="tx1">
                    <a:lumMod val="75000"/>
                    <a:lumOff val="25000"/>
                  </a:schemeClr>
                </a:solidFill>
              </a:rPr>
              <a:t>Verified </a:t>
            </a:r>
          </a:p>
          <a:p>
            <a:pPr lvl="1" fontAlgn="auto">
              <a:spcAft>
                <a:spcPts val="0"/>
              </a:spcAft>
              <a:defRPr/>
            </a:pPr>
            <a:r>
              <a:rPr lang="en-US" dirty="0" smtClean="0">
                <a:solidFill>
                  <a:schemeClr val="tx1">
                    <a:lumMod val="75000"/>
                    <a:lumOff val="25000"/>
                  </a:schemeClr>
                </a:solidFill>
              </a:rPr>
              <a:t>Did the student understand the feedback? </a:t>
            </a:r>
          </a:p>
          <a:p>
            <a:pPr lvl="1" fontAlgn="auto">
              <a:spcAft>
                <a:spcPts val="0"/>
              </a:spcAft>
              <a:defRPr/>
            </a:pPr>
            <a:r>
              <a:rPr lang="en-US" dirty="0" smtClean="0">
                <a:solidFill>
                  <a:schemeClr val="tx1">
                    <a:lumMod val="75000"/>
                    <a:lumOff val="25000"/>
                  </a:schemeClr>
                </a:solidFill>
              </a:rPr>
              <a:t>Opportunities are provided to modify assignments, products, etc. based on the feedback</a:t>
            </a:r>
          </a:p>
          <a:p>
            <a:pPr lvl="1" fontAlgn="auto">
              <a:spcAft>
                <a:spcPts val="0"/>
              </a:spcAft>
              <a:defRPr/>
            </a:pPr>
            <a:r>
              <a:rPr lang="en-US" dirty="0" smtClean="0">
                <a:solidFill>
                  <a:schemeClr val="tx1">
                    <a:lumMod val="75000"/>
                    <a:lumOff val="25000"/>
                  </a:schemeClr>
                </a:solidFill>
              </a:rPr>
              <a:t>What is my follow up plan to monitor and assist the student in these areas?)</a:t>
            </a:r>
            <a:endParaRPr lang="en-US" dirty="0">
              <a:solidFill>
                <a:schemeClr val="tx1">
                  <a:lumMod val="75000"/>
                  <a:lumOff val="25000"/>
                </a:schemeClr>
              </a:solidFill>
            </a:endParaRPr>
          </a:p>
        </p:txBody>
      </p:sp>
    </p:spTree>
    <p:extLst>
      <p:ext uri="{BB962C8B-B14F-4D97-AF65-F5344CB8AC3E}">
        <p14:creationId xmlns:p14="http://schemas.microsoft.com/office/powerpoint/2010/main" val="115486991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r>
              <a:rPr lang="en-US" b="1" dirty="0" smtClean="0"/>
              <a:t>Essential Elements of Feedback</a:t>
            </a:r>
          </a:p>
        </p:txBody>
      </p:sp>
      <p:sp>
        <p:nvSpPr>
          <p:cNvPr id="3" name="Content Placeholder 2"/>
          <p:cNvSpPr>
            <a:spLocks noGrp="1"/>
          </p:cNvSpPr>
          <p:nvPr>
            <p:ph idx="1"/>
          </p:nvPr>
        </p:nvSpPr>
        <p:spPr>
          <a:xfrm>
            <a:off x="1089025" y="2209800"/>
            <a:ext cx="7272338" cy="3916363"/>
          </a:xfrm>
        </p:spPr>
        <p:txBody>
          <a:bodyPr rtlCol="0">
            <a:normAutofit/>
          </a:bodyPr>
          <a:lstStyle/>
          <a:p>
            <a:pPr marL="457200" indent="-457200" fontAlgn="auto">
              <a:spcAft>
                <a:spcPts val="0"/>
              </a:spcAft>
              <a:buFont typeface="+mj-lt"/>
              <a:buAutoNum type="arabicPeriod"/>
              <a:defRPr/>
            </a:pPr>
            <a:r>
              <a:rPr lang="en-US" dirty="0" smtClean="0">
                <a:solidFill>
                  <a:schemeClr val="tx1">
                    <a:lumMod val="75000"/>
                    <a:lumOff val="25000"/>
                  </a:schemeClr>
                </a:solidFill>
              </a:rPr>
              <a:t>Recognition of the Desired Goal</a:t>
            </a:r>
          </a:p>
          <a:p>
            <a:pPr marL="457200" indent="-457200" fontAlgn="auto">
              <a:spcAft>
                <a:spcPts val="0"/>
              </a:spcAft>
              <a:buFont typeface="+mj-lt"/>
              <a:buAutoNum type="arabicPeriod"/>
              <a:defRPr/>
            </a:pPr>
            <a:r>
              <a:rPr lang="en-US" dirty="0" smtClean="0">
                <a:solidFill>
                  <a:schemeClr val="tx1">
                    <a:lumMod val="75000"/>
                    <a:lumOff val="25000"/>
                  </a:schemeClr>
                </a:solidFill>
              </a:rPr>
              <a:t>Evidence about Present Position </a:t>
            </a:r>
            <a:r>
              <a:rPr lang="en-US" i="1" dirty="0" smtClean="0">
                <a:solidFill>
                  <a:schemeClr val="tx1">
                    <a:lumMod val="75000"/>
                    <a:lumOff val="25000"/>
                  </a:schemeClr>
                </a:solidFill>
              </a:rPr>
              <a:t>(current work)</a:t>
            </a:r>
          </a:p>
          <a:p>
            <a:pPr marL="457200" indent="-457200" fontAlgn="auto">
              <a:spcAft>
                <a:spcPts val="0"/>
              </a:spcAft>
              <a:buFont typeface="+mj-lt"/>
              <a:buAutoNum type="arabicPeriod"/>
              <a:defRPr/>
            </a:pPr>
            <a:r>
              <a:rPr lang="en-US" dirty="0" smtClean="0">
                <a:solidFill>
                  <a:schemeClr val="tx1">
                    <a:lumMod val="75000"/>
                    <a:lumOff val="25000"/>
                  </a:schemeClr>
                </a:solidFill>
              </a:rPr>
              <a:t>Some Understanding of a Way to Close the Gap Between the Two</a:t>
            </a:r>
          </a:p>
          <a:p>
            <a:pPr fontAlgn="auto">
              <a:spcAft>
                <a:spcPts val="0"/>
              </a:spcAft>
              <a:defRPr/>
            </a:pPr>
            <a:endParaRPr lang="en-US" dirty="0" smtClean="0">
              <a:solidFill>
                <a:schemeClr val="tx1">
                  <a:lumMod val="75000"/>
                  <a:lumOff val="25000"/>
                </a:schemeClr>
              </a:solidFill>
            </a:endParaRPr>
          </a:p>
          <a:p>
            <a:pPr algn="r" fontAlgn="auto">
              <a:spcAft>
                <a:spcPts val="0"/>
              </a:spcAft>
              <a:buFont typeface="Wingdings" pitchFamily="2" charset="2"/>
              <a:buNone/>
              <a:defRPr/>
            </a:pPr>
            <a:r>
              <a:rPr lang="en-US" dirty="0" smtClean="0">
                <a:solidFill>
                  <a:schemeClr val="tx1">
                    <a:lumMod val="75000"/>
                    <a:lumOff val="25000"/>
                  </a:schemeClr>
                </a:solidFill>
              </a:rPr>
              <a:t>~ Black &amp; William</a:t>
            </a:r>
            <a:endParaRPr lang="en-US"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228600" y="817179"/>
            <a:ext cx="8686800" cy="1066800"/>
          </a:xfrm>
        </p:spPr>
        <p:txBody>
          <a:bodyPr>
            <a:normAutofit fontScale="90000"/>
          </a:bodyPr>
          <a:lstStyle/>
          <a:p>
            <a:r>
              <a:rPr lang="en-US" b="1" dirty="0" smtClean="0"/>
              <a:t>Recognition of the Desired Goal Includes:</a:t>
            </a:r>
          </a:p>
        </p:txBody>
      </p:sp>
      <p:sp>
        <p:nvSpPr>
          <p:cNvPr id="3" name="Content Placeholder 2"/>
          <p:cNvSpPr>
            <a:spLocks noGrp="1"/>
          </p:cNvSpPr>
          <p:nvPr>
            <p:ph idx="1"/>
          </p:nvPr>
        </p:nvSpPr>
        <p:spPr>
          <a:xfrm>
            <a:off x="533400" y="2133600"/>
            <a:ext cx="7272338" cy="3840163"/>
          </a:xfrm>
        </p:spPr>
        <p:txBody>
          <a:bodyPr rtlCol="0">
            <a:normAutofit/>
          </a:bodyPr>
          <a:lstStyle/>
          <a:p>
            <a:pPr fontAlgn="auto">
              <a:spcAft>
                <a:spcPts val="0"/>
              </a:spcAft>
              <a:defRPr/>
            </a:pPr>
            <a:r>
              <a:rPr lang="en-US" dirty="0" smtClean="0">
                <a:solidFill>
                  <a:schemeClr val="tx1">
                    <a:lumMod val="75000"/>
                    <a:lumOff val="25000"/>
                  </a:schemeClr>
                </a:solidFill>
              </a:rPr>
              <a:t>Clarity of the Learning Goal </a:t>
            </a:r>
          </a:p>
          <a:p>
            <a:pPr fontAlgn="auto">
              <a:spcAft>
                <a:spcPts val="0"/>
              </a:spcAft>
              <a:defRPr/>
            </a:pPr>
            <a:r>
              <a:rPr lang="en-US" dirty="0" smtClean="0">
                <a:solidFill>
                  <a:schemeClr val="tx1">
                    <a:lumMod val="75000"/>
                    <a:lumOff val="25000"/>
                  </a:schemeClr>
                </a:solidFill>
              </a:rPr>
              <a:t>Clarity about Content Area</a:t>
            </a:r>
          </a:p>
          <a:p>
            <a:pPr fontAlgn="auto">
              <a:spcAft>
                <a:spcPts val="0"/>
              </a:spcAft>
              <a:defRPr/>
            </a:pPr>
            <a:r>
              <a:rPr lang="en-US" dirty="0" smtClean="0">
                <a:solidFill>
                  <a:schemeClr val="tx1">
                    <a:lumMod val="75000"/>
                    <a:lumOff val="25000"/>
                  </a:schemeClr>
                </a:solidFill>
              </a:rPr>
              <a:t>Clarity of Curricular Indicators</a:t>
            </a:r>
          </a:p>
          <a:p>
            <a:pPr fontAlgn="auto">
              <a:spcAft>
                <a:spcPts val="0"/>
              </a:spcAft>
              <a:defRPr/>
            </a:pPr>
            <a:r>
              <a:rPr lang="en-US" dirty="0" smtClean="0">
                <a:solidFill>
                  <a:schemeClr val="tx1">
                    <a:lumMod val="75000"/>
                    <a:lumOff val="25000"/>
                  </a:schemeClr>
                </a:solidFill>
              </a:rPr>
              <a:t>Clarity of Mastery Objectives</a:t>
            </a:r>
          </a:p>
          <a:p>
            <a:pPr fontAlgn="auto">
              <a:spcAft>
                <a:spcPts val="0"/>
              </a:spcAft>
              <a:defRPr/>
            </a:pPr>
            <a:r>
              <a:rPr lang="en-US" dirty="0" smtClean="0">
                <a:solidFill>
                  <a:schemeClr val="tx1">
                    <a:lumMod val="75000"/>
                    <a:lumOff val="25000"/>
                  </a:schemeClr>
                </a:solidFill>
              </a:rPr>
              <a:t>Clearly communicating the desired learning goal to students through instruction.</a:t>
            </a:r>
          </a:p>
          <a:p>
            <a:pPr fontAlgn="auto">
              <a:spcAft>
                <a:spcPts val="0"/>
              </a:spcAft>
              <a:defRPr/>
            </a:pPr>
            <a:r>
              <a:rPr lang="en-US" dirty="0" smtClean="0">
                <a:solidFill>
                  <a:schemeClr val="tx1">
                    <a:lumMod val="75000"/>
                    <a:lumOff val="25000"/>
                  </a:schemeClr>
                </a:solidFill>
              </a:rPr>
              <a:t>A “Vision of Excellence”</a:t>
            </a:r>
            <a:endParaRPr lang="en-US" dirty="0">
              <a:solidFill>
                <a:schemeClr val="tx1">
                  <a:lumMod val="75000"/>
                  <a:lumOff val="25000"/>
                </a:schemeClr>
              </a:solidFill>
            </a:endParaRPr>
          </a:p>
        </p:txBody>
      </p:sp>
      <p:pic>
        <p:nvPicPr>
          <p:cNvPr id="6146" name="Picture 2" descr="C:\Documents and Settings\rjadams\Local Settings\Temporary Internet Files\Content.IE5\4DAJK5UZ\MPj04394510000[1].jpg"/>
          <p:cNvPicPr>
            <a:picLocks noChangeAspect="1" noChangeArrowheads="1"/>
          </p:cNvPicPr>
          <p:nvPr/>
        </p:nvPicPr>
        <p:blipFill>
          <a:blip r:embed="rId2"/>
          <a:srcRect t="10714"/>
          <a:stretch>
            <a:fillRect/>
          </a:stretch>
        </p:blipFill>
        <p:spPr bwMode="auto">
          <a:xfrm>
            <a:off x="6813614" y="1600200"/>
            <a:ext cx="1984248" cy="26536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33552" y="762000"/>
            <a:ext cx="8229600" cy="1066800"/>
          </a:xfrm>
        </p:spPr>
        <p:txBody>
          <a:bodyPr>
            <a:normAutofit fontScale="90000"/>
          </a:bodyPr>
          <a:lstStyle/>
          <a:p>
            <a:r>
              <a:rPr lang="en-US" sz="3600" b="1" dirty="0" smtClean="0"/>
              <a:t>Methods to Ensure Student Understanding of Learning Goals</a:t>
            </a:r>
          </a:p>
        </p:txBody>
      </p:sp>
      <p:sp>
        <p:nvSpPr>
          <p:cNvPr id="3" name="Content Placeholder 2"/>
          <p:cNvSpPr>
            <a:spLocks noGrp="1"/>
          </p:cNvSpPr>
          <p:nvPr>
            <p:ph idx="1"/>
          </p:nvPr>
        </p:nvSpPr>
        <p:spPr>
          <a:xfrm>
            <a:off x="433552" y="1905000"/>
            <a:ext cx="8229600" cy="4572000"/>
          </a:xfrm>
        </p:spPr>
        <p:txBody>
          <a:bodyPr rtlCol="0">
            <a:noAutofit/>
          </a:bodyPr>
          <a:lstStyle/>
          <a:p>
            <a:pPr fontAlgn="auto">
              <a:spcAft>
                <a:spcPts val="0"/>
              </a:spcAft>
              <a:defRPr/>
            </a:pPr>
            <a:r>
              <a:rPr lang="en-US" sz="2200" dirty="0" smtClean="0">
                <a:solidFill>
                  <a:schemeClr val="tx1">
                    <a:lumMod val="75000"/>
                    <a:lumOff val="25000"/>
                  </a:schemeClr>
                </a:solidFill>
              </a:rPr>
              <a:t>Have students define what successful achievement of the goals looks or sounds like. (Developing a “criteria for success”)</a:t>
            </a:r>
          </a:p>
          <a:p>
            <a:pPr fontAlgn="auto">
              <a:spcAft>
                <a:spcPts val="0"/>
              </a:spcAft>
              <a:defRPr/>
            </a:pPr>
            <a:r>
              <a:rPr lang="en-US" sz="2200" dirty="0" smtClean="0">
                <a:solidFill>
                  <a:schemeClr val="tx1">
                    <a:lumMod val="75000"/>
                    <a:lumOff val="25000"/>
                  </a:schemeClr>
                </a:solidFill>
              </a:rPr>
              <a:t>Provide several samples, models, exemplars, etc. of products that achieve the learning goal in exemplary fashion.</a:t>
            </a:r>
          </a:p>
          <a:p>
            <a:pPr fontAlgn="auto">
              <a:spcAft>
                <a:spcPts val="0"/>
              </a:spcAft>
              <a:defRPr/>
            </a:pPr>
            <a:r>
              <a:rPr lang="en-US" sz="2200" dirty="0" smtClean="0">
                <a:solidFill>
                  <a:schemeClr val="tx1">
                    <a:lumMod val="75000"/>
                    <a:lumOff val="25000"/>
                  </a:schemeClr>
                </a:solidFill>
              </a:rPr>
              <a:t>Lead students through an analysis of the criteria of successful achievement in terms of the samples provided.  Could be through the use of rubrics or descriptions of the practice/product.</a:t>
            </a:r>
          </a:p>
          <a:p>
            <a:pPr fontAlgn="auto">
              <a:spcAft>
                <a:spcPts val="0"/>
              </a:spcAft>
              <a:defRPr/>
            </a:pPr>
            <a:r>
              <a:rPr lang="en-US" sz="2200" dirty="0" smtClean="0">
                <a:solidFill>
                  <a:schemeClr val="tx1">
                    <a:lumMod val="75000"/>
                    <a:lumOff val="25000"/>
                  </a:schemeClr>
                </a:solidFill>
              </a:rPr>
              <a:t>Compare students’ product to the criteria for success </a:t>
            </a:r>
          </a:p>
          <a:p>
            <a:pPr fontAlgn="auto">
              <a:spcAft>
                <a:spcPts val="0"/>
              </a:spcAft>
              <a:defRPr/>
            </a:pPr>
            <a:r>
              <a:rPr lang="en-US" sz="2200" dirty="0" smtClean="0">
                <a:solidFill>
                  <a:schemeClr val="tx1">
                    <a:lumMod val="75000"/>
                    <a:lumOff val="25000"/>
                  </a:schemeClr>
                </a:solidFill>
              </a:rPr>
              <a:t>Have students continue working on a task until they succeed.</a:t>
            </a:r>
            <a:endParaRPr lang="en-US" sz="22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57200" y="838200"/>
            <a:ext cx="8229600" cy="1066800"/>
          </a:xfrm>
        </p:spPr>
        <p:txBody>
          <a:bodyPr/>
          <a:lstStyle/>
          <a:p>
            <a:r>
              <a:rPr lang="en-US" b="1" dirty="0" smtClean="0"/>
              <a:t>The Language of Assessment</a:t>
            </a:r>
          </a:p>
        </p:txBody>
      </p:sp>
      <p:sp>
        <p:nvSpPr>
          <p:cNvPr id="31746" name="Content Placeholder 2"/>
          <p:cNvSpPr>
            <a:spLocks noGrp="1"/>
          </p:cNvSpPr>
          <p:nvPr>
            <p:ph idx="1"/>
          </p:nvPr>
        </p:nvSpPr>
        <p:spPr>
          <a:xfrm>
            <a:off x="457200" y="1905000"/>
            <a:ext cx="8229600" cy="4325112"/>
          </a:xfrm>
        </p:spPr>
        <p:txBody>
          <a:bodyPr>
            <a:normAutofit fontScale="92500"/>
          </a:bodyPr>
          <a:lstStyle/>
          <a:p>
            <a:r>
              <a:rPr lang="en-US" dirty="0" smtClean="0"/>
              <a:t>“As a result of understanding the learning destination and appreciating what quality work and success look like, students:</a:t>
            </a:r>
          </a:p>
          <a:p>
            <a:pPr lvl="1"/>
            <a:r>
              <a:rPr lang="en-US" dirty="0" smtClean="0"/>
              <a:t>Begin to learn the language of assessment.  This means </a:t>
            </a:r>
            <a:r>
              <a:rPr lang="en-US" b="1" dirty="0" smtClean="0"/>
              <a:t>students learn to talk about and reflect on their own work using the language of criteria and learning destinations</a:t>
            </a:r>
            <a:r>
              <a:rPr lang="en-US" dirty="0" smtClean="0"/>
              <a:t>.</a:t>
            </a:r>
          </a:p>
          <a:p>
            <a:pPr lvl="1"/>
            <a:r>
              <a:rPr lang="en-US" dirty="0" smtClean="0"/>
              <a:t>Gain the knowledge they need to make decisions that help close the gap between where they are in their learning and where they need to be.”</a:t>
            </a:r>
          </a:p>
          <a:p>
            <a:pPr lvl="1" algn="r">
              <a:buFont typeface="Wingdings" pitchFamily="2" charset="2"/>
              <a:buNone/>
            </a:pPr>
            <a:r>
              <a:rPr lang="en-US" dirty="0" smtClean="0"/>
              <a:t>~ Anne Davies, p. 38</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44062" y="1905000"/>
            <a:ext cx="8458200" cy="1470025"/>
          </a:xfrm>
        </p:spPr>
        <p:txBody>
          <a:bodyPr>
            <a:noAutofit/>
          </a:bodyPr>
          <a:lstStyle/>
          <a:p>
            <a:r>
              <a:rPr lang="en-US" b="1" dirty="0" smtClean="0"/>
              <a:t>What Role Does Assessment Play in the Instructional Process?</a:t>
            </a:r>
            <a:endParaRPr lang="en-US" b="1" dirty="0"/>
          </a:p>
        </p:txBody>
      </p:sp>
      <p:sp>
        <p:nvSpPr>
          <p:cNvPr id="5" name="Subtitle 4"/>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86516994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a:xfrm>
            <a:off x="381000" y="274638"/>
            <a:ext cx="8458200" cy="1338262"/>
          </a:xfrm>
        </p:spPr>
        <p:txBody>
          <a:bodyPr/>
          <a:lstStyle/>
          <a:p>
            <a:r>
              <a:rPr lang="en-US" b="1" dirty="0" smtClean="0"/>
              <a:t>Evidence </a:t>
            </a:r>
            <a:r>
              <a:rPr lang="en-US" b="1" dirty="0" smtClean="0"/>
              <a:t>About Present Position</a:t>
            </a:r>
          </a:p>
        </p:txBody>
      </p:sp>
      <p:sp>
        <p:nvSpPr>
          <p:cNvPr id="32770" name="Content Placeholder 2"/>
          <p:cNvSpPr>
            <a:spLocks noGrp="1"/>
          </p:cNvSpPr>
          <p:nvPr>
            <p:ph idx="1"/>
          </p:nvPr>
        </p:nvSpPr>
        <p:spPr>
          <a:xfrm>
            <a:off x="609600" y="1612900"/>
            <a:ext cx="7140575" cy="3840163"/>
          </a:xfrm>
        </p:spPr>
        <p:txBody>
          <a:bodyPr/>
          <a:lstStyle/>
          <a:p>
            <a:r>
              <a:rPr lang="en-US" dirty="0" smtClean="0"/>
              <a:t>What student work/assignments/projects look like – “what is</a:t>
            </a:r>
            <a:r>
              <a:rPr lang="en-US" dirty="0" smtClean="0"/>
              <a:t>”</a:t>
            </a:r>
          </a:p>
          <a:p>
            <a:pPr lvl="1"/>
            <a:r>
              <a:rPr lang="en-US" dirty="0" smtClean="0"/>
              <a:t>I statements-students tell what they know </a:t>
            </a:r>
          </a:p>
          <a:p>
            <a:pPr lvl="1"/>
            <a:r>
              <a:rPr lang="en-US" dirty="0" smtClean="0"/>
              <a:t>“I can explain the difference between fact and opinion.”</a:t>
            </a:r>
            <a:endParaRPr lang="en-US" dirty="0" smtClean="0"/>
          </a:p>
          <a:p>
            <a:r>
              <a:rPr lang="en-US" dirty="0" smtClean="0"/>
              <a:t>Current work samples</a:t>
            </a:r>
          </a:p>
        </p:txBody>
      </p:sp>
      <p:pic>
        <p:nvPicPr>
          <p:cNvPr id="7170" name="Picture 2" descr="C:\Documents and Settings\rjadams\Local Settings\Temporary Internet Files\Content.IE5\4DAJK5UZ\MPj04394690000[1].jpg"/>
          <p:cNvPicPr>
            <a:picLocks noChangeAspect="1" noChangeArrowheads="1"/>
          </p:cNvPicPr>
          <p:nvPr/>
        </p:nvPicPr>
        <p:blipFill>
          <a:blip r:embed="rId2"/>
          <a:srcRect/>
          <a:stretch>
            <a:fillRect/>
          </a:stretch>
        </p:blipFill>
        <p:spPr bwMode="auto">
          <a:xfrm>
            <a:off x="6273307" y="3733800"/>
            <a:ext cx="1731615" cy="23923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a:off x="381000" y="762000"/>
            <a:ext cx="8458200" cy="1338262"/>
          </a:xfrm>
        </p:spPr>
        <p:txBody>
          <a:bodyPr/>
          <a:lstStyle/>
          <a:p>
            <a:r>
              <a:rPr lang="en-US" b="1" dirty="0" smtClean="0"/>
              <a:t>Ways </a:t>
            </a:r>
            <a:r>
              <a:rPr lang="en-US" b="1" dirty="0" smtClean="0"/>
              <a:t>to Close the Gap between Goals &amp; Current State</a:t>
            </a:r>
          </a:p>
        </p:txBody>
      </p:sp>
      <p:sp>
        <p:nvSpPr>
          <p:cNvPr id="33794" name="Content Placeholder 2"/>
          <p:cNvSpPr>
            <a:spLocks noGrp="1"/>
          </p:cNvSpPr>
          <p:nvPr>
            <p:ph idx="1"/>
          </p:nvPr>
        </p:nvSpPr>
        <p:spPr>
          <a:xfrm>
            <a:off x="533400" y="2286000"/>
            <a:ext cx="8305800" cy="3840163"/>
          </a:xfrm>
        </p:spPr>
        <p:txBody>
          <a:bodyPr>
            <a:normAutofit/>
          </a:bodyPr>
          <a:lstStyle/>
          <a:p>
            <a:r>
              <a:rPr lang="en-US" dirty="0" smtClean="0"/>
              <a:t>Provide guidance on how to improve (strategies, tips, suggestions, reflective questioning, etc.)</a:t>
            </a:r>
          </a:p>
          <a:p>
            <a:r>
              <a:rPr lang="en-US" dirty="0" smtClean="0"/>
              <a:t>Provide student-friendly version of learning targets along with actual samples of student </a:t>
            </a:r>
            <a:r>
              <a:rPr lang="en-US" dirty="0" smtClean="0"/>
              <a:t>work—use exemplars!</a:t>
            </a:r>
            <a:endParaRPr lang="en-US" dirty="0" smtClean="0"/>
          </a:p>
          <a:p>
            <a:r>
              <a:rPr lang="en-US" dirty="0" smtClean="0"/>
              <a:t>Provide help to </a:t>
            </a:r>
            <a:r>
              <a:rPr lang="en-US" dirty="0" smtClean="0"/>
              <a:t>improve performance </a:t>
            </a:r>
            <a:endParaRPr lang="en-US" dirty="0" smtClean="0"/>
          </a:p>
          <a:p>
            <a:r>
              <a:rPr lang="en-US" dirty="0" smtClean="0"/>
              <a:t>Provide time to work on the improvement, apply the feedback</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1087438" y="274638"/>
            <a:ext cx="7675562" cy="1338262"/>
          </a:xfrm>
        </p:spPr>
        <p:txBody>
          <a:bodyPr/>
          <a:lstStyle/>
          <a:p>
            <a:r>
              <a:rPr lang="en-US" b="1" dirty="0" smtClean="0"/>
              <a:t>Sharing Feedback</a:t>
            </a:r>
          </a:p>
        </p:txBody>
      </p:sp>
      <p:sp>
        <p:nvSpPr>
          <p:cNvPr id="3" name="Content Placeholder 2"/>
          <p:cNvSpPr>
            <a:spLocks noGrp="1"/>
          </p:cNvSpPr>
          <p:nvPr>
            <p:ph idx="1"/>
          </p:nvPr>
        </p:nvSpPr>
        <p:spPr>
          <a:xfrm>
            <a:off x="381000" y="1612901"/>
            <a:ext cx="8610599" cy="4940300"/>
          </a:xfrm>
        </p:spPr>
        <p:txBody>
          <a:bodyPr rtlCol="0">
            <a:normAutofit fontScale="85000" lnSpcReduction="20000"/>
          </a:bodyPr>
          <a:lstStyle/>
          <a:p>
            <a:pPr fontAlgn="auto">
              <a:spcAft>
                <a:spcPts val="0"/>
              </a:spcAft>
              <a:defRPr/>
            </a:pPr>
            <a:r>
              <a:rPr lang="en-US" dirty="0" smtClean="0">
                <a:solidFill>
                  <a:schemeClr val="tx1">
                    <a:lumMod val="75000"/>
                    <a:lumOff val="25000"/>
                  </a:schemeClr>
                </a:solidFill>
              </a:rPr>
              <a:t>Oral, interactive (one-on-one) feedback is best whenever possible</a:t>
            </a:r>
          </a:p>
          <a:p>
            <a:pPr fontAlgn="auto">
              <a:spcAft>
                <a:spcPts val="0"/>
              </a:spcAft>
              <a:defRPr/>
            </a:pPr>
            <a:r>
              <a:rPr lang="en-US" dirty="0" smtClean="0">
                <a:solidFill>
                  <a:schemeClr val="tx1">
                    <a:lumMod val="75000"/>
                    <a:lumOff val="25000"/>
                  </a:schemeClr>
                </a:solidFill>
              </a:rPr>
              <a:t>Use descriptive, not evaluative language</a:t>
            </a:r>
          </a:p>
          <a:p>
            <a:pPr fontAlgn="auto">
              <a:spcAft>
                <a:spcPts val="0"/>
              </a:spcAft>
              <a:defRPr/>
            </a:pPr>
            <a:r>
              <a:rPr lang="en-US" dirty="0" smtClean="0">
                <a:solidFill>
                  <a:schemeClr val="tx1">
                    <a:lumMod val="75000"/>
                    <a:lumOff val="25000"/>
                  </a:schemeClr>
                </a:solidFill>
              </a:rPr>
              <a:t>Focus on what went well and what can be improved in language students understand</a:t>
            </a:r>
          </a:p>
          <a:p>
            <a:pPr fontAlgn="auto">
              <a:spcAft>
                <a:spcPts val="0"/>
              </a:spcAft>
              <a:defRPr/>
            </a:pPr>
            <a:r>
              <a:rPr lang="en-US" dirty="0" smtClean="0">
                <a:solidFill>
                  <a:schemeClr val="tx1">
                    <a:lumMod val="75000"/>
                    <a:lumOff val="25000"/>
                  </a:schemeClr>
                </a:solidFill>
              </a:rPr>
              <a:t>Seek consensus with the student(s) – do you agree on the assessment of this product?</a:t>
            </a:r>
          </a:p>
          <a:p>
            <a:pPr fontAlgn="auto">
              <a:spcAft>
                <a:spcPts val="0"/>
              </a:spcAft>
              <a:defRPr/>
            </a:pPr>
            <a:r>
              <a:rPr lang="en-US" dirty="0" smtClean="0">
                <a:solidFill>
                  <a:schemeClr val="tx1">
                    <a:lumMod val="75000"/>
                    <a:lumOff val="25000"/>
                  </a:schemeClr>
                </a:solidFill>
              </a:rPr>
              <a:t>Focus on the performance and/or behavior – not the student</a:t>
            </a:r>
          </a:p>
          <a:p>
            <a:pPr fontAlgn="auto">
              <a:spcAft>
                <a:spcPts val="0"/>
              </a:spcAft>
              <a:defRPr/>
            </a:pPr>
            <a:r>
              <a:rPr lang="en-US" dirty="0" smtClean="0">
                <a:solidFill>
                  <a:schemeClr val="tx1">
                    <a:lumMod val="75000"/>
                    <a:lumOff val="25000"/>
                  </a:schemeClr>
                </a:solidFill>
              </a:rPr>
              <a:t>Focus on those behaviors that the student can do something about.</a:t>
            </a:r>
          </a:p>
          <a:p>
            <a:pPr fontAlgn="auto">
              <a:spcAft>
                <a:spcPts val="0"/>
              </a:spcAft>
              <a:defRPr/>
            </a:pPr>
            <a:r>
              <a:rPr lang="en-US" dirty="0" smtClean="0">
                <a:solidFill>
                  <a:schemeClr val="tx1">
                    <a:lumMod val="75000"/>
                    <a:lumOff val="25000"/>
                  </a:schemeClr>
                </a:solidFill>
              </a:rPr>
              <a:t>Provide a demonstration if “how to do something” is an issue or if the student needs an example.</a:t>
            </a:r>
          </a:p>
          <a:p>
            <a:pPr fontAlgn="auto">
              <a:spcAft>
                <a:spcPts val="0"/>
              </a:spcAft>
              <a:defRPr/>
            </a:pPr>
            <a:r>
              <a:rPr lang="en-US" dirty="0" smtClean="0">
                <a:solidFill>
                  <a:schemeClr val="tx1">
                    <a:lumMod val="75000"/>
                    <a:lumOff val="25000"/>
                  </a:schemeClr>
                </a:solidFill>
              </a:rPr>
              <a:t>Group/class feedback works when most students missed the same concept, providing an opportunity for reteaching.</a:t>
            </a:r>
          </a:p>
          <a:p>
            <a:pPr fontAlgn="auto">
              <a:spcAft>
                <a:spcPts val="0"/>
              </a:spcAft>
              <a:defRPr/>
            </a:pPr>
            <a:endParaRPr lang="en-US"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a:xfrm>
            <a:off x="378079" y="639362"/>
            <a:ext cx="8382000" cy="1069848"/>
          </a:xfrm>
        </p:spPr>
        <p:txBody>
          <a:bodyPr/>
          <a:lstStyle/>
          <a:p>
            <a:r>
              <a:rPr lang="en-US" b="1" dirty="0" smtClean="0"/>
              <a:t>Feedback Timing</a:t>
            </a:r>
          </a:p>
        </p:txBody>
      </p:sp>
      <p:sp>
        <p:nvSpPr>
          <p:cNvPr id="35842" name="Text Placeholder 3"/>
          <p:cNvSpPr>
            <a:spLocks noGrp="1"/>
          </p:cNvSpPr>
          <p:nvPr>
            <p:ph type="body" idx="1"/>
          </p:nvPr>
        </p:nvSpPr>
        <p:spPr>
          <a:xfrm>
            <a:off x="381000" y="1992714"/>
            <a:ext cx="4041648" cy="457200"/>
          </a:xfrm>
        </p:spPr>
        <p:txBody>
          <a:bodyPr/>
          <a:lstStyle/>
          <a:p>
            <a:pPr>
              <a:spcBef>
                <a:spcPct val="0"/>
              </a:spcBef>
            </a:pPr>
            <a:r>
              <a:rPr lang="en-US" dirty="0" smtClean="0"/>
              <a:t>Good Timing</a:t>
            </a:r>
          </a:p>
        </p:txBody>
      </p:sp>
      <p:sp>
        <p:nvSpPr>
          <p:cNvPr id="35844" name="Text Placeholder 4"/>
          <p:cNvSpPr>
            <a:spLocks noGrp="1"/>
          </p:cNvSpPr>
          <p:nvPr>
            <p:ph type="body" sz="half" idx="3"/>
          </p:nvPr>
        </p:nvSpPr>
        <p:spPr>
          <a:xfrm>
            <a:off x="4721225" y="1992714"/>
            <a:ext cx="4041775" cy="457200"/>
          </a:xfrm>
        </p:spPr>
        <p:txBody>
          <a:bodyPr/>
          <a:lstStyle/>
          <a:p>
            <a:pPr>
              <a:spcBef>
                <a:spcPct val="0"/>
              </a:spcBef>
            </a:pPr>
            <a:r>
              <a:rPr lang="en-US" dirty="0" smtClean="0"/>
              <a:t>Bad Timing</a:t>
            </a:r>
          </a:p>
        </p:txBody>
      </p:sp>
      <p:sp>
        <p:nvSpPr>
          <p:cNvPr id="3" name="Content Placeholder 2"/>
          <p:cNvSpPr>
            <a:spLocks noGrp="1"/>
          </p:cNvSpPr>
          <p:nvPr>
            <p:ph sz="quarter" idx="2"/>
          </p:nvPr>
        </p:nvSpPr>
        <p:spPr>
          <a:xfrm>
            <a:off x="381000" y="2456263"/>
            <a:ext cx="4041648" cy="3886200"/>
          </a:xfrm>
        </p:spPr>
        <p:txBody>
          <a:bodyPr rtlCol="0">
            <a:normAutofit/>
          </a:bodyPr>
          <a:lstStyle/>
          <a:p>
            <a:pPr fontAlgn="auto">
              <a:spcAft>
                <a:spcPts val="0"/>
              </a:spcAft>
              <a:defRPr/>
            </a:pPr>
            <a:r>
              <a:rPr lang="en-US" dirty="0" smtClean="0">
                <a:solidFill>
                  <a:schemeClr val="tx1">
                    <a:lumMod val="75000"/>
                    <a:lumOff val="25000"/>
                  </a:schemeClr>
                </a:solidFill>
              </a:rPr>
              <a:t>Returning a test or assignment the next day</a:t>
            </a:r>
          </a:p>
          <a:p>
            <a:pPr fontAlgn="auto">
              <a:spcAft>
                <a:spcPts val="0"/>
              </a:spcAft>
              <a:defRPr/>
            </a:pPr>
            <a:r>
              <a:rPr lang="en-US" dirty="0" smtClean="0">
                <a:solidFill>
                  <a:schemeClr val="tx1">
                    <a:lumMod val="75000"/>
                    <a:lumOff val="25000"/>
                  </a:schemeClr>
                </a:solidFill>
              </a:rPr>
              <a:t>Giving immediate oral responses to questions of fact</a:t>
            </a:r>
          </a:p>
          <a:p>
            <a:pPr fontAlgn="auto">
              <a:spcAft>
                <a:spcPts val="0"/>
              </a:spcAft>
              <a:defRPr/>
            </a:pPr>
            <a:r>
              <a:rPr lang="en-US" dirty="0" smtClean="0">
                <a:solidFill>
                  <a:schemeClr val="tx1">
                    <a:lumMod val="75000"/>
                    <a:lumOff val="25000"/>
                  </a:schemeClr>
                </a:solidFill>
              </a:rPr>
              <a:t>Giving immediate oral responses to student misconceptions</a:t>
            </a:r>
          </a:p>
          <a:p>
            <a:pPr fontAlgn="auto">
              <a:spcAft>
                <a:spcPts val="0"/>
              </a:spcAft>
              <a:defRPr/>
            </a:pPr>
            <a:r>
              <a:rPr lang="en-US" dirty="0" smtClean="0">
                <a:solidFill>
                  <a:schemeClr val="tx1">
                    <a:lumMod val="75000"/>
                    <a:lumOff val="25000"/>
                  </a:schemeClr>
                </a:solidFill>
              </a:rPr>
              <a:t>Providing flash cards (which give immediate right/wrong feedback) for studying facts</a:t>
            </a:r>
          </a:p>
          <a:p>
            <a:pPr fontAlgn="auto">
              <a:spcAft>
                <a:spcPts val="0"/>
              </a:spcAft>
              <a:buFont typeface="Wingdings" pitchFamily="2" charset="2"/>
              <a:buNone/>
              <a:defRPr/>
            </a:pPr>
            <a:endParaRPr lang="en-US" dirty="0" smtClean="0">
              <a:solidFill>
                <a:schemeClr val="tx1">
                  <a:lumMod val="75000"/>
                  <a:lumOff val="25000"/>
                </a:schemeClr>
              </a:solidFill>
            </a:endParaRPr>
          </a:p>
        </p:txBody>
      </p:sp>
      <p:sp>
        <p:nvSpPr>
          <p:cNvPr id="6" name="Content Placeholder 5"/>
          <p:cNvSpPr>
            <a:spLocks noGrp="1"/>
          </p:cNvSpPr>
          <p:nvPr>
            <p:ph sz="quarter" idx="4"/>
          </p:nvPr>
        </p:nvSpPr>
        <p:spPr>
          <a:xfrm>
            <a:off x="4718304" y="2456263"/>
            <a:ext cx="4041775" cy="3886200"/>
          </a:xfrm>
        </p:spPr>
        <p:txBody>
          <a:bodyPr rtlCol="0">
            <a:normAutofit/>
          </a:bodyPr>
          <a:lstStyle/>
          <a:p>
            <a:pPr fontAlgn="auto">
              <a:spcAft>
                <a:spcPts val="0"/>
              </a:spcAft>
              <a:defRPr/>
            </a:pPr>
            <a:r>
              <a:rPr lang="en-US" dirty="0" smtClean="0">
                <a:solidFill>
                  <a:schemeClr val="tx1">
                    <a:lumMod val="75000"/>
                    <a:lumOff val="25000"/>
                  </a:schemeClr>
                </a:solidFill>
              </a:rPr>
              <a:t>Returning a test or assignment two weeks after it is completed</a:t>
            </a:r>
          </a:p>
          <a:p>
            <a:pPr fontAlgn="auto">
              <a:spcAft>
                <a:spcPts val="0"/>
              </a:spcAft>
              <a:defRPr/>
            </a:pPr>
            <a:r>
              <a:rPr lang="en-US" dirty="0" smtClean="0">
                <a:solidFill>
                  <a:schemeClr val="tx1">
                    <a:lumMod val="75000"/>
                    <a:lumOff val="25000"/>
                  </a:schemeClr>
                </a:solidFill>
              </a:rPr>
              <a:t>Ignoring errors or misconceptions (thereby implying acceptance)</a:t>
            </a:r>
          </a:p>
          <a:p>
            <a:pPr fontAlgn="auto">
              <a:spcAft>
                <a:spcPts val="0"/>
              </a:spcAft>
              <a:defRPr/>
            </a:pPr>
            <a:r>
              <a:rPr lang="en-US" dirty="0" smtClean="0">
                <a:solidFill>
                  <a:schemeClr val="tx1">
                    <a:lumMod val="75000"/>
                    <a:lumOff val="25000"/>
                  </a:schemeClr>
                </a:solidFill>
              </a:rPr>
              <a:t>Going over a test or assignment when the unit is over and there is no opportunity to show improvement</a:t>
            </a:r>
          </a:p>
        </p:txBody>
      </p:sp>
      <p:sp>
        <p:nvSpPr>
          <p:cNvPr id="35846" name="TextBox 6"/>
          <p:cNvSpPr txBox="1">
            <a:spLocks noChangeArrowheads="1"/>
          </p:cNvSpPr>
          <p:nvPr/>
        </p:nvSpPr>
        <p:spPr bwMode="auto">
          <a:xfrm>
            <a:off x="6781800" y="6216650"/>
            <a:ext cx="2017713" cy="368300"/>
          </a:xfrm>
          <a:prstGeom prst="rect">
            <a:avLst/>
          </a:prstGeom>
          <a:noFill/>
          <a:ln w="9525">
            <a:noFill/>
            <a:miter lim="800000"/>
            <a:headEnd/>
            <a:tailEnd/>
          </a:ln>
        </p:spPr>
        <p:txBody>
          <a:bodyPr wrap="none">
            <a:spAutoFit/>
          </a:bodyPr>
          <a:lstStyle/>
          <a:p>
            <a:r>
              <a:rPr lang="en-US" dirty="0">
                <a:latin typeface="Candara" pitchFamily="34" charset="0"/>
              </a:rPr>
              <a:t> ~ Susan Brookhart</a:t>
            </a:r>
          </a:p>
        </p:txBody>
      </p:sp>
      <p:pic>
        <p:nvPicPr>
          <p:cNvPr id="8194" name="Picture 2" descr="C:\Documents and Settings\rjadams\Local Settings\Temporary Internet Files\Content.IE5\8RMFILAZ\MPj04074220000[1].jpg"/>
          <p:cNvPicPr>
            <a:picLocks noChangeAspect="1" noChangeArrowheads="1"/>
          </p:cNvPicPr>
          <p:nvPr/>
        </p:nvPicPr>
        <p:blipFill>
          <a:blip r:embed="rId2"/>
          <a:srcRect/>
          <a:stretch>
            <a:fillRect/>
          </a:stretch>
        </p:blipFill>
        <p:spPr bwMode="auto">
          <a:xfrm>
            <a:off x="7449053" y="379814"/>
            <a:ext cx="1290005" cy="16129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457200" y="838200"/>
            <a:ext cx="8229600" cy="1066800"/>
          </a:xfrm>
        </p:spPr>
        <p:txBody>
          <a:bodyPr/>
          <a:lstStyle/>
          <a:p>
            <a:r>
              <a:rPr lang="en-US" b="1" dirty="0" smtClean="0"/>
              <a:t>Amount of Feedback</a:t>
            </a:r>
          </a:p>
        </p:txBody>
      </p:sp>
      <p:sp>
        <p:nvSpPr>
          <p:cNvPr id="36866" name="Content Placeholder 2"/>
          <p:cNvSpPr>
            <a:spLocks noGrp="1"/>
          </p:cNvSpPr>
          <p:nvPr>
            <p:ph idx="1"/>
          </p:nvPr>
        </p:nvSpPr>
        <p:spPr>
          <a:xfrm>
            <a:off x="457200" y="1905000"/>
            <a:ext cx="8229600" cy="4325112"/>
          </a:xfrm>
        </p:spPr>
        <p:txBody>
          <a:bodyPr/>
          <a:lstStyle/>
          <a:p>
            <a:r>
              <a:rPr lang="en-US" dirty="0" smtClean="0"/>
              <a:t>For students to get enough feedback so that they understand what to do but not so much that the work has been done for them (differs case by case)</a:t>
            </a:r>
          </a:p>
          <a:p>
            <a:r>
              <a:rPr lang="en-US" dirty="0" smtClean="0"/>
              <a:t>For students to get feedback on “teachable moment” points but not an overwhelming number</a:t>
            </a:r>
          </a:p>
          <a:p>
            <a:endParaRPr lang="en-US" dirty="0" smtClean="0"/>
          </a:p>
          <a:p>
            <a:pPr algn="r">
              <a:buFont typeface="Wingdings" pitchFamily="2" charset="2"/>
              <a:buNone/>
            </a:pPr>
            <a:r>
              <a:rPr lang="en-US" dirty="0" smtClean="0"/>
              <a:t>~ Susan Brookhart</a:t>
            </a:r>
          </a:p>
          <a:p>
            <a:endParaRPr lang="en-US" dirty="0" smtClean="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3"/>
          <p:cNvSpPr>
            <a:spLocks noGrp="1"/>
          </p:cNvSpPr>
          <p:nvPr>
            <p:ph type="title"/>
          </p:nvPr>
        </p:nvSpPr>
        <p:spPr>
          <a:xfrm>
            <a:off x="165538" y="457200"/>
            <a:ext cx="7272338" cy="1338262"/>
          </a:xfrm>
        </p:spPr>
        <p:txBody>
          <a:bodyPr/>
          <a:lstStyle/>
          <a:p>
            <a:r>
              <a:rPr lang="en-US" b="1" dirty="0" smtClean="0"/>
              <a:t>Amounts of Feedback</a:t>
            </a:r>
          </a:p>
        </p:txBody>
      </p:sp>
      <p:sp>
        <p:nvSpPr>
          <p:cNvPr id="37890" name="Text Placeholder 4"/>
          <p:cNvSpPr>
            <a:spLocks noGrp="1"/>
          </p:cNvSpPr>
          <p:nvPr>
            <p:ph type="body" idx="1"/>
          </p:nvPr>
        </p:nvSpPr>
        <p:spPr>
          <a:xfrm>
            <a:off x="381000" y="2071544"/>
            <a:ext cx="4041648" cy="457200"/>
          </a:xfrm>
        </p:spPr>
        <p:txBody>
          <a:bodyPr/>
          <a:lstStyle/>
          <a:p>
            <a:pPr>
              <a:spcBef>
                <a:spcPct val="0"/>
              </a:spcBef>
            </a:pPr>
            <a:r>
              <a:rPr lang="en-US" dirty="0" smtClean="0"/>
              <a:t>Good Amounts</a:t>
            </a:r>
          </a:p>
        </p:txBody>
      </p:sp>
      <p:sp>
        <p:nvSpPr>
          <p:cNvPr id="37892" name="Text Placeholder 6"/>
          <p:cNvSpPr>
            <a:spLocks noGrp="1"/>
          </p:cNvSpPr>
          <p:nvPr>
            <p:ph type="body" sz="half" idx="3"/>
          </p:nvPr>
        </p:nvSpPr>
        <p:spPr>
          <a:xfrm>
            <a:off x="4721225" y="2071544"/>
            <a:ext cx="4041775" cy="457200"/>
          </a:xfrm>
        </p:spPr>
        <p:txBody>
          <a:bodyPr/>
          <a:lstStyle/>
          <a:p>
            <a:pPr>
              <a:spcBef>
                <a:spcPct val="0"/>
              </a:spcBef>
            </a:pPr>
            <a:r>
              <a:rPr lang="en-US" dirty="0" smtClean="0"/>
              <a:t>Too Much</a:t>
            </a:r>
            <a:endParaRPr lang="en-US" dirty="0" smtClean="0"/>
          </a:p>
        </p:txBody>
      </p:sp>
      <p:sp>
        <p:nvSpPr>
          <p:cNvPr id="37891" name="Content Placeholder 5"/>
          <p:cNvSpPr>
            <a:spLocks noGrp="1"/>
          </p:cNvSpPr>
          <p:nvPr>
            <p:ph sz="quarter" idx="2"/>
          </p:nvPr>
        </p:nvSpPr>
        <p:spPr>
          <a:xfrm>
            <a:off x="381000" y="2776538"/>
            <a:ext cx="4041648" cy="3886200"/>
          </a:xfrm>
        </p:spPr>
        <p:txBody>
          <a:bodyPr/>
          <a:lstStyle/>
          <a:p>
            <a:r>
              <a:rPr lang="en-US" dirty="0" smtClean="0"/>
              <a:t>Selecting 2-3 main points about a paper for comment</a:t>
            </a:r>
          </a:p>
          <a:p>
            <a:r>
              <a:rPr lang="en-US" dirty="0" smtClean="0"/>
              <a:t>Giving feedback on important learning targets</a:t>
            </a:r>
          </a:p>
          <a:p>
            <a:r>
              <a:rPr lang="en-US" dirty="0" smtClean="0"/>
              <a:t>Commenting on at least as many strengths as weaknesses</a:t>
            </a:r>
          </a:p>
        </p:txBody>
      </p:sp>
      <p:sp>
        <p:nvSpPr>
          <p:cNvPr id="8" name="Content Placeholder 7"/>
          <p:cNvSpPr>
            <a:spLocks noGrp="1"/>
          </p:cNvSpPr>
          <p:nvPr>
            <p:ph sz="quarter" idx="4"/>
          </p:nvPr>
        </p:nvSpPr>
        <p:spPr>
          <a:xfrm>
            <a:off x="4572001" y="2571874"/>
            <a:ext cx="3979862" cy="3733800"/>
          </a:xfrm>
        </p:spPr>
        <p:txBody>
          <a:bodyPr rtlCol="0">
            <a:normAutofit/>
          </a:bodyPr>
          <a:lstStyle/>
          <a:p>
            <a:pPr fontAlgn="auto">
              <a:spcAft>
                <a:spcPts val="0"/>
              </a:spcAft>
              <a:defRPr/>
            </a:pPr>
            <a:r>
              <a:rPr lang="en-US" dirty="0" smtClean="0">
                <a:solidFill>
                  <a:schemeClr val="tx1">
                    <a:lumMod val="75000"/>
                    <a:lumOff val="25000"/>
                  </a:schemeClr>
                </a:solidFill>
              </a:rPr>
              <a:t>Returning a student’s paper with every error in mechanics edited</a:t>
            </a:r>
          </a:p>
          <a:p>
            <a:pPr fontAlgn="auto">
              <a:spcAft>
                <a:spcPts val="0"/>
              </a:spcAft>
              <a:defRPr/>
            </a:pPr>
            <a:r>
              <a:rPr lang="en-US" dirty="0" smtClean="0">
                <a:solidFill>
                  <a:schemeClr val="tx1">
                    <a:lumMod val="75000"/>
                    <a:lumOff val="25000"/>
                  </a:schemeClr>
                </a:solidFill>
              </a:rPr>
              <a:t>Writing comments on a paper that are more voluminous that the paper itself</a:t>
            </a:r>
          </a:p>
          <a:p>
            <a:pPr fontAlgn="auto">
              <a:spcAft>
                <a:spcPts val="0"/>
              </a:spcAft>
              <a:defRPr/>
            </a:pPr>
            <a:r>
              <a:rPr lang="en-US" dirty="0" smtClean="0">
                <a:solidFill>
                  <a:schemeClr val="tx1">
                    <a:lumMod val="75000"/>
                    <a:lumOff val="25000"/>
                  </a:schemeClr>
                </a:solidFill>
              </a:rPr>
              <a:t>Writing voluminous comments on poor-quality papers and almost nothing on good-quality papers</a:t>
            </a:r>
            <a:endParaRPr lang="en-US" dirty="0">
              <a:solidFill>
                <a:schemeClr val="tx1">
                  <a:lumMod val="75000"/>
                  <a:lumOff val="25000"/>
                </a:schemeClr>
              </a:solidFill>
            </a:endParaRPr>
          </a:p>
        </p:txBody>
      </p:sp>
      <p:sp>
        <p:nvSpPr>
          <p:cNvPr id="9" name="TextBox 8"/>
          <p:cNvSpPr txBox="1"/>
          <p:nvPr/>
        </p:nvSpPr>
        <p:spPr>
          <a:xfrm>
            <a:off x="7010400" y="6324600"/>
            <a:ext cx="1839913" cy="338138"/>
          </a:xfrm>
          <a:prstGeom prst="rect">
            <a:avLst/>
          </a:prstGeom>
          <a:noFill/>
        </p:spPr>
        <p:txBody>
          <a:bodyPr wrap="none">
            <a:spAutoFit/>
          </a:bodyPr>
          <a:lstStyle/>
          <a:p>
            <a:pPr fontAlgn="auto">
              <a:spcBef>
                <a:spcPts val="0"/>
              </a:spcBef>
              <a:spcAft>
                <a:spcPts val="0"/>
              </a:spcAft>
              <a:defRPr/>
            </a:pPr>
            <a:r>
              <a:rPr lang="en-US" sz="1600" dirty="0">
                <a:solidFill>
                  <a:schemeClr val="tx1">
                    <a:lumMod val="75000"/>
                    <a:lumOff val="25000"/>
                  </a:schemeClr>
                </a:solidFill>
                <a:latin typeface="+mn-lt"/>
                <a:cs typeface="Cambria"/>
              </a:rPr>
              <a:t>~ Susan Brookhart</a:t>
            </a:r>
          </a:p>
        </p:txBody>
      </p:sp>
      <p:pic>
        <p:nvPicPr>
          <p:cNvPr id="9218" name="Picture 2" descr="C:\Documents and Settings\rjadams\Local Settings\Temporary Internet Files\Content.IE5\4DAJK5UZ\MPj04092860000[1].jpg"/>
          <p:cNvPicPr>
            <a:picLocks noChangeAspect="1" noChangeArrowheads="1"/>
          </p:cNvPicPr>
          <p:nvPr/>
        </p:nvPicPr>
        <p:blipFill>
          <a:blip r:embed="rId2"/>
          <a:srcRect/>
          <a:stretch>
            <a:fillRect/>
          </a:stretch>
        </p:blipFill>
        <p:spPr bwMode="auto">
          <a:xfrm>
            <a:off x="6892927" y="665163"/>
            <a:ext cx="1260474" cy="12604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228600" y="463551"/>
            <a:ext cx="7675562" cy="1338262"/>
          </a:xfrm>
        </p:spPr>
        <p:txBody>
          <a:bodyPr/>
          <a:lstStyle/>
          <a:p>
            <a:r>
              <a:rPr lang="en-US" b="1" dirty="0" smtClean="0"/>
              <a:t>Strategies to Help Students Learn to Use Feedback</a:t>
            </a:r>
          </a:p>
        </p:txBody>
      </p:sp>
      <p:sp>
        <p:nvSpPr>
          <p:cNvPr id="3" name="Content Placeholder 2"/>
          <p:cNvSpPr>
            <a:spLocks noGrp="1"/>
          </p:cNvSpPr>
          <p:nvPr>
            <p:ph idx="1"/>
          </p:nvPr>
        </p:nvSpPr>
        <p:spPr>
          <a:xfrm>
            <a:off x="228600" y="1801813"/>
            <a:ext cx="7086600" cy="4903787"/>
          </a:xfrm>
        </p:spPr>
        <p:txBody>
          <a:bodyPr rtlCol="0">
            <a:normAutofit/>
          </a:bodyPr>
          <a:lstStyle/>
          <a:p>
            <a:pPr fontAlgn="auto">
              <a:spcAft>
                <a:spcPts val="0"/>
              </a:spcAft>
              <a:defRPr/>
            </a:pPr>
            <a:r>
              <a:rPr lang="en-US" sz="2727" dirty="0" smtClean="0">
                <a:solidFill>
                  <a:schemeClr val="tx1">
                    <a:lumMod val="75000"/>
                    <a:lumOff val="25000"/>
                  </a:schemeClr>
                </a:solidFill>
              </a:rPr>
              <a:t>Model giving and using feedback yourself.</a:t>
            </a:r>
          </a:p>
          <a:p>
            <a:pPr fontAlgn="auto">
              <a:spcAft>
                <a:spcPts val="0"/>
              </a:spcAft>
              <a:defRPr/>
            </a:pPr>
            <a:r>
              <a:rPr lang="en-US" sz="2727" dirty="0" smtClean="0">
                <a:solidFill>
                  <a:schemeClr val="tx1">
                    <a:lumMod val="75000"/>
                    <a:lumOff val="25000"/>
                  </a:schemeClr>
                </a:solidFill>
              </a:rPr>
              <a:t>Teach students self- and peer assessment skills to:</a:t>
            </a:r>
          </a:p>
          <a:p>
            <a:pPr lvl="1" fontAlgn="auto">
              <a:spcAft>
                <a:spcPts val="0"/>
              </a:spcAft>
              <a:defRPr/>
            </a:pPr>
            <a:r>
              <a:rPr lang="en-US" dirty="0" smtClean="0">
                <a:solidFill>
                  <a:schemeClr val="tx1">
                    <a:lumMod val="75000"/>
                    <a:lumOff val="25000"/>
                  </a:schemeClr>
                </a:solidFill>
              </a:rPr>
              <a:t>Teach students where feedback comes from.</a:t>
            </a:r>
          </a:p>
          <a:p>
            <a:pPr lvl="1" fontAlgn="auto">
              <a:spcAft>
                <a:spcPts val="0"/>
              </a:spcAft>
              <a:defRPr/>
            </a:pPr>
            <a:r>
              <a:rPr lang="en-US" dirty="0" smtClean="0">
                <a:solidFill>
                  <a:schemeClr val="tx1">
                    <a:lumMod val="75000"/>
                    <a:lumOff val="25000"/>
                  </a:schemeClr>
                </a:solidFill>
              </a:rPr>
              <a:t>Increase students’ interest in feedback because it’s “theirs”.</a:t>
            </a:r>
          </a:p>
          <a:p>
            <a:pPr lvl="1" fontAlgn="auto">
              <a:spcAft>
                <a:spcPts val="0"/>
              </a:spcAft>
              <a:defRPr/>
            </a:pPr>
            <a:r>
              <a:rPr lang="en-US" dirty="0" smtClean="0">
                <a:solidFill>
                  <a:schemeClr val="tx1">
                    <a:lumMod val="75000"/>
                    <a:lumOff val="25000"/>
                  </a:schemeClr>
                </a:solidFill>
              </a:rPr>
              <a:t>Answer students’ own questions.</a:t>
            </a:r>
          </a:p>
          <a:p>
            <a:pPr lvl="1" fontAlgn="auto">
              <a:spcAft>
                <a:spcPts val="0"/>
              </a:spcAft>
              <a:defRPr/>
            </a:pPr>
            <a:r>
              <a:rPr lang="en-US" dirty="0" smtClean="0">
                <a:solidFill>
                  <a:schemeClr val="tx1">
                    <a:lumMod val="75000"/>
                    <a:lumOff val="25000"/>
                  </a:schemeClr>
                </a:solidFill>
              </a:rPr>
              <a:t>Develop self-regulation skills, necessary for using any feedback.</a:t>
            </a:r>
          </a:p>
          <a:p>
            <a:pPr lvl="1" algn="r" fontAlgn="auto">
              <a:spcAft>
                <a:spcPts val="0"/>
              </a:spcAft>
              <a:buFont typeface="Wingdings" pitchFamily="2" charset="2"/>
              <a:buNone/>
              <a:defRPr/>
            </a:pPr>
            <a:r>
              <a:rPr lang="en-US" dirty="0" smtClean="0">
                <a:solidFill>
                  <a:schemeClr val="tx1">
                    <a:lumMod val="75000"/>
                    <a:lumOff val="25000"/>
                  </a:schemeClr>
                </a:solidFill>
              </a:rPr>
              <a:t>~ </a:t>
            </a:r>
            <a:r>
              <a:rPr lang="en-US" dirty="0" smtClean="0">
                <a:solidFill>
                  <a:schemeClr val="tx1">
                    <a:lumMod val="75000"/>
                    <a:lumOff val="25000"/>
                  </a:schemeClr>
                </a:solidFill>
              </a:rPr>
              <a:t>Susan Brookhart</a:t>
            </a:r>
            <a:endParaRPr lang="en-US" dirty="0">
              <a:solidFill>
                <a:schemeClr val="tx1">
                  <a:lumMod val="75000"/>
                  <a:lumOff val="25000"/>
                </a:schemeClr>
              </a:solidFill>
            </a:endParaRPr>
          </a:p>
        </p:txBody>
      </p:sp>
      <p:pic>
        <p:nvPicPr>
          <p:cNvPr id="10242" name="Picture 2" descr="C:\Documents and Settings\rjadams\Local Settings\Temporary Internet Files\Content.IE5\E76327I1\MPj04393190000[1].jpg"/>
          <p:cNvPicPr>
            <a:picLocks noChangeAspect="1" noChangeArrowheads="1"/>
          </p:cNvPicPr>
          <p:nvPr/>
        </p:nvPicPr>
        <p:blipFill>
          <a:blip r:embed="rId2"/>
          <a:srcRect/>
          <a:stretch>
            <a:fillRect/>
          </a:stretch>
        </p:blipFill>
        <p:spPr bwMode="auto">
          <a:xfrm>
            <a:off x="6977271" y="609600"/>
            <a:ext cx="1890568" cy="1663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449682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228600" y="463551"/>
            <a:ext cx="7675562" cy="1338262"/>
          </a:xfrm>
        </p:spPr>
        <p:txBody>
          <a:bodyPr/>
          <a:lstStyle/>
          <a:p>
            <a:r>
              <a:rPr lang="en-US" b="1" dirty="0" smtClean="0"/>
              <a:t>Strategies to Help Students Learn to Use Feedback</a:t>
            </a:r>
          </a:p>
        </p:txBody>
      </p:sp>
      <p:sp>
        <p:nvSpPr>
          <p:cNvPr id="3" name="Content Placeholder 2"/>
          <p:cNvSpPr>
            <a:spLocks noGrp="1"/>
          </p:cNvSpPr>
          <p:nvPr>
            <p:ph idx="1"/>
          </p:nvPr>
        </p:nvSpPr>
        <p:spPr>
          <a:xfrm>
            <a:off x="228600" y="1801813"/>
            <a:ext cx="8077200" cy="4903787"/>
          </a:xfrm>
        </p:spPr>
        <p:txBody>
          <a:bodyPr rtlCol="0">
            <a:normAutofit lnSpcReduction="10000"/>
          </a:bodyPr>
          <a:lstStyle/>
          <a:p>
            <a:pPr fontAlgn="auto">
              <a:spcAft>
                <a:spcPts val="0"/>
              </a:spcAft>
              <a:defRPr/>
            </a:pPr>
            <a:r>
              <a:rPr lang="en-US" sz="2727" dirty="0" smtClean="0">
                <a:solidFill>
                  <a:schemeClr val="tx1">
                    <a:lumMod val="75000"/>
                    <a:lumOff val="25000"/>
                  </a:schemeClr>
                </a:solidFill>
              </a:rPr>
              <a:t>Be </a:t>
            </a:r>
            <a:r>
              <a:rPr lang="en-US" sz="2727" dirty="0" smtClean="0">
                <a:solidFill>
                  <a:schemeClr val="tx1">
                    <a:lumMod val="75000"/>
                    <a:lumOff val="25000"/>
                  </a:schemeClr>
                </a:solidFill>
              </a:rPr>
              <a:t>clear about the learning target and the criteria for good work.</a:t>
            </a:r>
          </a:p>
          <a:p>
            <a:pPr lvl="1" fontAlgn="auto">
              <a:spcAft>
                <a:spcPts val="0"/>
              </a:spcAft>
              <a:defRPr/>
            </a:pPr>
            <a:r>
              <a:rPr lang="en-US" dirty="0" smtClean="0">
                <a:solidFill>
                  <a:schemeClr val="tx1">
                    <a:lumMod val="75000"/>
                    <a:lumOff val="25000"/>
                  </a:schemeClr>
                </a:solidFill>
              </a:rPr>
              <a:t>Use assignments with obvious value and interest.</a:t>
            </a:r>
          </a:p>
          <a:p>
            <a:pPr lvl="1" fontAlgn="auto">
              <a:spcAft>
                <a:spcPts val="0"/>
              </a:spcAft>
              <a:defRPr/>
            </a:pPr>
            <a:r>
              <a:rPr lang="en-US" dirty="0" smtClean="0">
                <a:solidFill>
                  <a:schemeClr val="tx1">
                    <a:lumMod val="75000"/>
                    <a:lumOff val="25000"/>
                  </a:schemeClr>
                </a:solidFill>
              </a:rPr>
              <a:t>Explain to the student why an assignment is given – what the work is for.</a:t>
            </a:r>
          </a:p>
          <a:p>
            <a:pPr lvl="1" fontAlgn="auto">
              <a:spcAft>
                <a:spcPts val="0"/>
              </a:spcAft>
              <a:defRPr/>
            </a:pPr>
            <a:r>
              <a:rPr lang="en-US" dirty="0" smtClean="0">
                <a:solidFill>
                  <a:schemeClr val="tx1">
                    <a:lumMod val="75000"/>
                    <a:lumOff val="25000"/>
                  </a:schemeClr>
                </a:solidFill>
              </a:rPr>
              <a:t>Make directions clear.</a:t>
            </a:r>
          </a:p>
          <a:p>
            <a:pPr lvl="1" fontAlgn="auto">
              <a:spcAft>
                <a:spcPts val="0"/>
              </a:spcAft>
              <a:defRPr/>
            </a:pPr>
            <a:r>
              <a:rPr lang="en-US" dirty="0" smtClean="0">
                <a:solidFill>
                  <a:schemeClr val="tx1">
                    <a:lumMod val="75000"/>
                    <a:lumOff val="25000"/>
                  </a:schemeClr>
                </a:solidFill>
              </a:rPr>
              <a:t>Use clear rubrics.</a:t>
            </a:r>
          </a:p>
          <a:p>
            <a:pPr lvl="1" fontAlgn="auto">
              <a:spcAft>
                <a:spcPts val="0"/>
              </a:spcAft>
              <a:defRPr/>
            </a:pPr>
            <a:r>
              <a:rPr lang="en-US" dirty="0" smtClean="0">
                <a:solidFill>
                  <a:schemeClr val="tx1">
                    <a:lumMod val="75000"/>
                    <a:lumOff val="25000"/>
                  </a:schemeClr>
                </a:solidFill>
              </a:rPr>
              <a:t>Have students develop their own rubrics or translate yours into “kid-friendly” language.</a:t>
            </a:r>
          </a:p>
          <a:p>
            <a:pPr lvl="1" fontAlgn="auto">
              <a:spcAft>
                <a:spcPts val="0"/>
              </a:spcAft>
              <a:defRPr/>
            </a:pPr>
            <a:r>
              <a:rPr lang="en-US" dirty="0" smtClean="0">
                <a:solidFill>
                  <a:schemeClr val="tx1">
                    <a:lumMod val="75000"/>
                    <a:lumOff val="25000"/>
                  </a:schemeClr>
                </a:solidFill>
              </a:rPr>
              <a:t>Design lessons that incorporate using the rubrics as students work.</a:t>
            </a:r>
          </a:p>
          <a:p>
            <a:pPr lvl="1" algn="r" fontAlgn="auto">
              <a:spcAft>
                <a:spcPts val="0"/>
              </a:spcAft>
              <a:buFont typeface="Wingdings" pitchFamily="2" charset="2"/>
              <a:buNone/>
              <a:defRPr/>
            </a:pPr>
            <a:r>
              <a:rPr lang="en-US" dirty="0" smtClean="0">
                <a:solidFill>
                  <a:schemeClr val="tx1">
                    <a:lumMod val="75000"/>
                    <a:lumOff val="25000"/>
                  </a:schemeClr>
                </a:solidFill>
              </a:rPr>
              <a:t>~ </a:t>
            </a:r>
            <a:r>
              <a:rPr lang="en-US" dirty="0" smtClean="0">
                <a:solidFill>
                  <a:schemeClr val="tx1">
                    <a:lumMod val="75000"/>
                    <a:lumOff val="25000"/>
                  </a:schemeClr>
                </a:solidFill>
              </a:rPr>
              <a:t>Susan Brookhart</a:t>
            </a:r>
            <a:endParaRPr lang="en-US" dirty="0">
              <a:solidFill>
                <a:schemeClr val="tx1">
                  <a:lumMod val="75000"/>
                  <a:lumOff val="25000"/>
                </a:schemeClr>
              </a:solidFill>
            </a:endParaRPr>
          </a:p>
        </p:txBody>
      </p:sp>
      <p:pic>
        <p:nvPicPr>
          <p:cNvPr id="10242" name="Picture 2" descr="C:\Documents and Settings\rjadams\Local Settings\Temporary Internet Files\Content.IE5\E76327I1\MPj04393190000[1].jpg"/>
          <p:cNvPicPr>
            <a:picLocks noChangeAspect="1" noChangeArrowheads="1"/>
          </p:cNvPicPr>
          <p:nvPr/>
        </p:nvPicPr>
        <p:blipFill>
          <a:blip r:embed="rId2"/>
          <a:srcRect/>
          <a:stretch>
            <a:fillRect/>
          </a:stretch>
        </p:blipFill>
        <p:spPr bwMode="auto">
          <a:xfrm>
            <a:off x="7391400" y="484572"/>
            <a:ext cx="1458046" cy="12830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228600" y="463551"/>
            <a:ext cx="7675562" cy="1338262"/>
          </a:xfrm>
        </p:spPr>
        <p:txBody>
          <a:bodyPr/>
          <a:lstStyle/>
          <a:p>
            <a:r>
              <a:rPr lang="en-US" b="1" dirty="0" smtClean="0"/>
              <a:t>Strategies to Help Students Learn to Use Feedback</a:t>
            </a:r>
          </a:p>
        </p:txBody>
      </p:sp>
      <p:sp>
        <p:nvSpPr>
          <p:cNvPr id="3" name="Content Placeholder 2"/>
          <p:cNvSpPr>
            <a:spLocks noGrp="1"/>
          </p:cNvSpPr>
          <p:nvPr>
            <p:ph idx="1"/>
          </p:nvPr>
        </p:nvSpPr>
        <p:spPr>
          <a:xfrm>
            <a:off x="228600" y="1801813"/>
            <a:ext cx="8077200" cy="4903787"/>
          </a:xfrm>
        </p:spPr>
        <p:txBody>
          <a:bodyPr rtlCol="0">
            <a:normAutofit/>
          </a:bodyPr>
          <a:lstStyle/>
          <a:p>
            <a:pPr fontAlgn="auto">
              <a:spcAft>
                <a:spcPts val="0"/>
              </a:spcAft>
              <a:defRPr/>
            </a:pPr>
            <a:r>
              <a:rPr lang="en-US" sz="2727" dirty="0" smtClean="0">
                <a:solidFill>
                  <a:schemeClr val="tx1">
                    <a:lumMod val="75000"/>
                    <a:lumOff val="25000"/>
                  </a:schemeClr>
                </a:solidFill>
              </a:rPr>
              <a:t>Design </a:t>
            </a:r>
            <a:r>
              <a:rPr lang="en-US" sz="2727" dirty="0" smtClean="0">
                <a:solidFill>
                  <a:schemeClr val="tx1">
                    <a:lumMod val="75000"/>
                    <a:lumOff val="25000"/>
                  </a:schemeClr>
                </a:solidFill>
              </a:rPr>
              <a:t>lessons in which students use feedback on previous work to produce better work.</a:t>
            </a:r>
          </a:p>
          <a:p>
            <a:pPr lvl="1" fontAlgn="auto">
              <a:spcAft>
                <a:spcPts val="0"/>
              </a:spcAft>
              <a:defRPr/>
            </a:pPr>
            <a:r>
              <a:rPr lang="en-US" dirty="0" smtClean="0">
                <a:solidFill>
                  <a:schemeClr val="tx1">
                    <a:lumMod val="75000"/>
                    <a:lumOff val="25000"/>
                  </a:schemeClr>
                </a:solidFill>
              </a:rPr>
              <a:t>Provide opportunities to redo assignments. (Comparing a rough draft to the rubric/criteria/exemplar.)</a:t>
            </a:r>
          </a:p>
          <a:p>
            <a:pPr lvl="1" fontAlgn="auto">
              <a:spcAft>
                <a:spcPts val="0"/>
              </a:spcAft>
              <a:defRPr/>
            </a:pPr>
            <a:r>
              <a:rPr lang="en-US" dirty="0" smtClean="0">
                <a:solidFill>
                  <a:schemeClr val="tx1">
                    <a:lumMod val="75000"/>
                    <a:lumOff val="25000"/>
                  </a:schemeClr>
                </a:solidFill>
              </a:rPr>
              <a:t>Give new but similar assignments for the same learning targets.</a:t>
            </a:r>
          </a:p>
          <a:p>
            <a:pPr lvl="1" fontAlgn="auto">
              <a:spcAft>
                <a:spcPts val="0"/>
              </a:spcAft>
              <a:defRPr/>
            </a:pPr>
            <a:r>
              <a:rPr lang="en-US" dirty="0" smtClean="0">
                <a:solidFill>
                  <a:schemeClr val="tx1">
                    <a:lumMod val="75000"/>
                    <a:lumOff val="25000"/>
                  </a:schemeClr>
                </a:solidFill>
              </a:rPr>
              <a:t>Give opportunities for students to make the connection between the feedback they received and the improvement in their work.</a:t>
            </a:r>
          </a:p>
          <a:p>
            <a:pPr lvl="1" algn="r" fontAlgn="auto">
              <a:spcAft>
                <a:spcPts val="0"/>
              </a:spcAft>
              <a:buFont typeface="Wingdings" pitchFamily="2" charset="2"/>
              <a:buNone/>
              <a:defRPr/>
            </a:pPr>
            <a:r>
              <a:rPr lang="en-US" dirty="0" smtClean="0">
                <a:solidFill>
                  <a:schemeClr val="tx1">
                    <a:lumMod val="75000"/>
                    <a:lumOff val="25000"/>
                  </a:schemeClr>
                </a:solidFill>
              </a:rPr>
              <a:t>~ Susan Brookhart</a:t>
            </a:r>
            <a:endParaRPr lang="en-US" dirty="0">
              <a:solidFill>
                <a:schemeClr val="tx1">
                  <a:lumMod val="75000"/>
                  <a:lumOff val="25000"/>
                </a:schemeClr>
              </a:solidFill>
            </a:endParaRPr>
          </a:p>
        </p:txBody>
      </p:sp>
      <p:pic>
        <p:nvPicPr>
          <p:cNvPr id="10242" name="Picture 2" descr="C:\Documents and Settings\rjadams\Local Settings\Temporary Internet Files\Content.IE5\E76327I1\MPj04393190000[1].jpg"/>
          <p:cNvPicPr>
            <a:picLocks noChangeAspect="1" noChangeArrowheads="1"/>
          </p:cNvPicPr>
          <p:nvPr/>
        </p:nvPicPr>
        <p:blipFill>
          <a:blip r:embed="rId2"/>
          <a:srcRect/>
          <a:stretch>
            <a:fillRect/>
          </a:stretch>
        </p:blipFill>
        <p:spPr bwMode="auto">
          <a:xfrm>
            <a:off x="7287896" y="436562"/>
            <a:ext cx="1551421" cy="13652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5883745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a:xfrm>
            <a:off x="433552" y="609600"/>
            <a:ext cx="8229600" cy="1066800"/>
          </a:xfrm>
        </p:spPr>
        <p:txBody>
          <a:bodyPr/>
          <a:lstStyle/>
          <a:p>
            <a:r>
              <a:rPr lang="en-US" b="1" dirty="0" smtClean="0"/>
              <a:t>Attaining Excellence</a:t>
            </a:r>
          </a:p>
        </p:txBody>
      </p:sp>
      <p:sp>
        <p:nvSpPr>
          <p:cNvPr id="3" name="Content Placeholder 2"/>
          <p:cNvSpPr>
            <a:spLocks noGrp="1"/>
          </p:cNvSpPr>
          <p:nvPr>
            <p:ph idx="1"/>
          </p:nvPr>
        </p:nvSpPr>
        <p:spPr>
          <a:xfrm>
            <a:off x="491359" y="1676400"/>
            <a:ext cx="8229600" cy="4325112"/>
          </a:xfrm>
        </p:spPr>
        <p:txBody>
          <a:bodyPr rtlCol="0">
            <a:normAutofit lnSpcReduction="10000"/>
          </a:bodyPr>
          <a:lstStyle/>
          <a:p>
            <a:pPr fontAlgn="auto">
              <a:spcAft>
                <a:spcPts val="0"/>
              </a:spcAft>
              <a:defRPr/>
            </a:pPr>
            <a:r>
              <a:rPr lang="en-US" dirty="0" smtClean="0">
                <a:solidFill>
                  <a:schemeClr val="tx1">
                    <a:lumMod val="75000"/>
                    <a:lumOff val="25000"/>
                  </a:schemeClr>
                </a:solidFill>
              </a:rPr>
              <a:t>“Students must have routine access to the </a:t>
            </a:r>
            <a:r>
              <a:rPr lang="en-US" b="1" dirty="0" smtClean="0">
                <a:solidFill>
                  <a:schemeClr val="tx1">
                    <a:lumMod val="75000"/>
                    <a:lumOff val="25000"/>
                  </a:schemeClr>
                </a:solidFill>
              </a:rPr>
              <a:t>criteria and standards</a:t>
            </a:r>
            <a:r>
              <a:rPr lang="en-US" dirty="0" smtClean="0">
                <a:solidFill>
                  <a:schemeClr val="tx1">
                    <a:lumMod val="75000"/>
                    <a:lumOff val="25000"/>
                  </a:schemeClr>
                </a:solidFill>
              </a:rPr>
              <a:t> for the task they need to master; they must have </a:t>
            </a:r>
            <a:r>
              <a:rPr lang="en-US" b="1" dirty="0" smtClean="0">
                <a:solidFill>
                  <a:schemeClr val="tx1">
                    <a:lumMod val="75000"/>
                    <a:lumOff val="25000"/>
                  </a:schemeClr>
                </a:solidFill>
              </a:rPr>
              <a:t>feedback</a:t>
            </a:r>
            <a:r>
              <a:rPr lang="en-US" dirty="0" smtClean="0">
                <a:solidFill>
                  <a:schemeClr val="tx1">
                    <a:lumMod val="75000"/>
                    <a:lumOff val="25000"/>
                  </a:schemeClr>
                </a:solidFill>
              </a:rPr>
              <a:t> in their attempts to master those tasks; and they must have </a:t>
            </a:r>
            <a:r>
              <a:rPr lang="en-US" b="1" dirty="0" smtClean="0">
                <a:solidFill>
                  <a:schemeClr val="tx1">
                    <a:lumMod val="75000"/>
                    <a:lumOff val="25000"/>
                  </a:schemeClr>
                </a:solidFill>
              </a:rPr>
              <a:t>opportunities to use the feedback to revise work and resubmit it </a:t>
            </a:r>
            <a:r>
              <a:rPr lang="en-US" dirty="0" smtClean="0">
                <a:solidFill>
                  <a:schemeClr val="tx1">
                    <a:lumMod val="75000"/>
                    <a:lumOff val="25000"/>
                  </a:schemeClr>
                </a:solidFill>
              </a:rPr>
              <a:t>for evaluation against the standard.  </a:t>
            </a:r>
            <a:r>
              <a:rPr lang="en-US" b="1" dirty="0" smtClean="0">
                <a:solidFill>
                  <a:schemeClr val="accent2">
                    <a:lumMod val="60000"/>
                    <a:lumOff val="40000"/>
                  </a:schemeClr>
                </a:solidFill>
              </a:rPr>
              <a:t>Excellence is attained by such </a:t>
            </a:r>
            <a:r>
              <a:rPr lang="en-US" b="1" dirty="0" smtClean="0">
                <a:solidFill>
                  <a:schemeClr val="accent2">
                    <a:lumMod val="60000"/>
                    <a:lumOff val="40000"/>
                  </a:schemeClr>
                </a:solidFill>
                <a:effectLst>
                  <a:outerShdw blurRad="38100" dist="38100" dir="2700000" algn="tl">
                    <a:srgbClr val="000000">
                      <a:alpha val="43137"/>
                    </a:srgbClr>
                  </a:outerShdw>
                </a:effectLst>
              </a:rPr>
              <a:t>cycles of model-practice-perform-feedback-perform</a:t>
            </a:r>
            <a:r>
              <a:rPr lang="en-US" dirty="0" smtClean="0">
                <a:solidFill>
                  <a:schemeClr val="tx1">
                    <a:lumMod val="75000"/>
                    <a:lumOff val="25000"/>
                  </a:schemeClr>
                </a:solidFill>
              </a:rPr>
              <a:t>.”</a:t>
            </a:r>
          </a:p>
          <a:p>
            <a:pPr algn="r" fontAlgn="auto">
              <a:spcAft>
                <a:spcPts val="0"/>
              </a:spcAft>
              <a:buFont typeface="Wingdings" pitchFamily="2" charset="2"/>
              <a:buNone/>
              <a:defRPr/>
            </a:pPr>
            <a:r>
              <a:rPr lang="en-US" dirty="0" smtClean="0">
                <a:solidFill>
                  <a:schemeClr val="tx1">
                    <a:lumMod val="75000"/>
                    <a:lumOff val="25000"/>
                  </a:schemeClr>
                </a:solidFill>
              </a:rPr>
              <a:t>~ Grant Wiggins</a:t>
            </a:r>
            <a:endParaRPr lang="en-US"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524000"/>
          </a:xfrm>
        </p:spPr>
        <p:txBody>
          <a:bodyPr>
            <a:normAutofit fontScale="90000"/>
          </a:bodyPr>
          <a:lstStyle/>
          <a:p>
            <a:r>
              <a:rPr lang="en-US" b="1" dirty="0" smtClean="0"/>
              <a:t>What </a:t>
            </a:r>
            <a:r>
              <a:rPr lang="en-US" b="1" dirty="0"/>
              <a:t>distinctions do you make between "testing" and "assessment</a:t>
            </a:r>
            <a:r>
              <a:rPr lang="en-US" b="1" dirty="0" smtClean="0"/>
              <a:t>"?</a:t>
            </a:r>
            <a:r>
              <a:rPr lang="en-US" b="1" dirty="0"/>
              <a:t/>
            </a:r>
            <a:br>
              <a:rPr lang="en-US" b="1" dirty="0"/>
            </a:br>
            <a:endParaRPr lang="en-US" b="1" dirty="0"/>
          </a:p>
        </p:txBody>
      </p:sp>
      <p:sp>
        <p:nvSpPr>
          <p:cNvPr id="3" name="Content Placeholder 2"/>
          <p:cNvSpPr>
            <a:spLocks noGrp="1"/>
          </p:cNvSpPr>
          <p:nvPr>
            <p:ph idx="1"/>
          </p:nvPr>
        </p:nvSpPr>
        <p:spPr/>
        <p:txBody>
          <a:bodyPr/>
          <a:lstStyle/>
          <a:p>
            <a:r>
              <a:rPr lang="en-US" dirty="0" smtClean="0"/>
              <a:t>Turn and Talk</a:t>
            </a:r>
            <a:endParaRPr lang="en-US" dirty="0"/>
          </a:p>
        </p:txBody>
      </p:sp>
    </p:spTree>
    <p:extLst>
      <p:ext uri="{BB962C8B-B14F-4D97-AF65-F5344CB8AC3E}">
        <p14:creationId xmlns:p14="http://schemas.microsoft.com/office/powerpoint/2010/main" val="25330660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152400" y="533400"/>
            <a:ext cx="7272338" cy="1338262"/>
          </a:xfrm>
        </p:spPr>
        <p:txBody>
          <a:bodyPr/>
          <a:lstStyle/>
          <a:p>
            <a:r>
              <a:rPr lang="en-US" b="1" dirty="0" smtClean="0"/>
              <a:t>Feedback Levels</a:t>
            </a:r>
          </a:p>
        </p:txBody>
      </p:sp>
      <p:sp>
        <p:nvSpPr>
          <p:cNvPr id="3" name="Content Placeholder 2"/>
          <p:cNvSpPr>
            <a:spLocks noGrp="1"/>
          </p:cNvSpPr>
          <p:nvPr>
            <p:ph idx="1"/>
          </p:nvPr>
        </p:nvSpPr>
        <p:spPr>
          <a:xfrm>
            <a:off x="189186" y="2099196"/>
            <a:ext cx="8229600" cy="4325112"/>
          </a:xfrm>
        </p:spPr>
        <p:txBody>
          <a:bodyPr rtlCol="0">
            <a:normAutofit fontScale="92500" lnSpcReduction="10000"/>
          </a:bodyPr>
          <a:lstStyle/>
          <a:p>
            <a:pPr marL="109728" indent="0" fontAlgn="auto">
              <a:spcAft>
                <a:spcPts val="0"/>
              </a:spcAft>
              <a:buNone/>
              <a:defRPr/>
            </a:pPr>
            <a:r>
              <a:rPr lang="en-US" dirty="0" smtClean="0">
                <a:solidFill>
                  <a:schemeClr val="tx1">
                    <a:lumMod val="75000"/>
                    <a:lumOff val="25000"/>
                  </a:schemeClr>
                </a:solidFill>
              </a:rPr>
              <a:t>Feedback may be directed at one of four levels:</a:t>
            </a:r>
          </a:p>
          <a:p>
            <a:pPr marL="739775" lvl="1" indent="-457200" fontAlgn="auto">
              <a:spcAft>
                <a:spcPts val="0"/>
              </a:spcAft>
              <a:buFont typeface="+mj-lt"/>
              <a:buAutoNum type="arabicPeriod"/>
              <a:defRPr/>
            </a:pPr>
            <a:r>
              <a:rPr lang="en-US" dirty="0" smtClean="0">
                <a:solidFill>
                  <a:schemeClr val="tx1">
                    <a:lumMod val="75000"/>
                    <a:lumOff val="25000"/>
                  </a:schemeClr>
                </a:solidFill>
              </a:rPr>
              <a:t>The task </a:t>
            </a:r>
          </a:p>
          <a:p>
            <a:pPr marL="1022350" lvl="2" indent="-457200" fontAlgn="auto">
              <a:spcAft>
                <a:spcPts val="0"/>
              </a:spcAft>
              <a:buFont typeface="Wingdings" pitchFamily="2" charset="2"/>
              <a:buNone/>
              <a:defRPr/>
            </a:pPr>
            <a:r>
              <a:rPr lang="en-US" dirty="0" smtClean="0">
                <a:solidFill>
                  <a:schemeClr val="accent6">
                    <a:lumMod val="75000"/>
                  </a:schemeClr>
                </a:solidFill>
              </a:rPr>
              <a:t>        “The best task-level feedback corrects flawed interpretations rather than a lack of knowledge and helps students focus on using strategies to achieve their learning goals.”  ~ Center on Instruction</a:t>
            </a:r>
          </a:p>
          <a:p>
            <a:pPr marL="739775" lvl="1" indent="-457200" fontAlgn="auto">
              <a:spcAft>
                <a:spcPts val="0"/>
              </a:spcAft>
              <a:buFont typeface="+mj-lt"/>
              <a:buAutoNum type="arabicPeriod"/>
              <a:defRPr/>
            </a:pPr>
            <a:r>
              <a:rPr lang="en-US" dirty="0" smtClean="0">
                <a:solidFill>
                  <a:schemeClr val="tx1">
                    <a:lumMod val="75000"/>
                    <a:lumOff val="25000"/>
                  </a:schemeClr>
                </a:solidFill>
              </a:rPr>
              <a:t>The processing of the task ~ facilitating depth in learning (encouraging students’ use of strategies to check their work, recognize errors, and self-correct)</a:t>
            </a:r>
          </a:p>
          <a:p>
            <a:pPr marL="739775" lvl="1" indent="-457200" fontAlgn="auto">
              <a:spcAft>
                <a:spcPts val="0"/>
              </a:spcAft>
              <a:buFont typeface="+mj-lt"/>
              <a:buAutoNum type="arabicPeriod"/>
              <a:defRPr/>
            </a:pPr>
            <a:r>
              <a:rPr lang="en-US" dirty="0" smtClean="0">
                <a:solidFill>
                  <a:schemeClr val="tx1">
                    <a:lumMod val="75000"/>
                    <a:lumOff val="25000"/>
                  </a:schemeClr>
                </a:solidFill>
              </a:rPr>
              <a:t>Self-regulation ~ helping students internalize the practice of self-monitoring their learning and work.</a:t>
            </a:r>
          </a:p>
          <a:p>
            <a:pPr marL="739775" lvl="1" indent="-457200" fontAlgn="auto">
              <a:spcAft>
                <a:spcPts val="0"/>
              </a:spcAft>
              <a:buFont typeface="+mj-lt"/>
              <a:buAutoNum type="arabicPeriod"/>
              <a:defRPr/>
            </a:pPr>
            <a:r>
              <a:rPr lang="en-US" dirty="0" smtClean="0">
                <a:solidFill>
                  <a:schemeClr val="tx1">
                    <a:lumMod val="75000"/>
                    <a:lumOff val="25000"/>
                  </a:schemeClr>
                </a:solidFill>
              </a:rPr>
              <a:t>The student as an individual ~ least effective feedback</a:t>
            </a:r>
            <a:endParaRPr lang="en-US" dirty="0">
              <a:solidFill>
                <a:schemeClr val="tx1">
                  <a:lumMod val="75000"/>
                  <a:lumOff val="25000"/>
                </a:schemeClr>
              </a:solidFill>
            </a:endParaRPr>
          </a:p>
        </p:txBody>
      </p:sp>
      <p:pic>
        <p:nvPicPr>
          <p:cNvPr id="11266" name="Picture 2" descr="C:\Documents and Settings\rjadams\Local Settings\Temporary Internet Files\Content.IE5\E76327I1\MPj03994020000[1].jpg"/>
          <p:cNvPicPr>
            <a:picLocks noChangeAspect="1" noChangeArrowheads="1"/>
          </p:cNvPicPr>
          <p:nvPr/>
        </p:nvPicPr>
        <p:blipFill>
          <a:blip r:embed="rId2"/>
          <a:srcRect/>
          <a:stretch>
            <a:fillRect/>
          </a:stretch>
        </p:blipFill>
        <p:spPr bwMode="auto">
          <a:xfrm>
            <a:off x="7162800" y="685800"/>
            <a:ext cx="1413396" cy="141339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Video Example</a:t>
            </a:r>
            <a:endParaRPr lang="en-US" b="1" dirty="0"/>
          </a:p>
        </p:txBody>
      </p:sp>
      <p:sp>
        <p:nvSpPr>
          <p:cNvPr id="3" name="Content Placeholder 2"/>
          <p:cNvSpPr>
            <a:spLocks noGrp="1"/>
          </p:cNvSpPr>
          <p:nvPr>
            <p:ph idx="1"/>
          </p:nvPr>
        </p:nvSpPr>
        <p:spPr/>
        <p:txBody>
          <a:bodyPr/>
          <a:lstStyle/>
          <a:p>
            <a:r>
              <a:rPr lang="en-US" dirty="0">
                <a:hlinkClick r:id="rId2"/>
              </a:rPr>
              <a:t>https://</a:t>
            </a:r>
            <a:r>
              <a:rPr lang="en-US" dirty="0" smtClean="0">
                <a:hlinkClick r:id="rId2"/>
              </a:rPr>
              <a:t>www.youtube.com/watch?v=0DAeiBB6zT0</a:t>
            </a:r>
            <a:endParaRPr lang="en-US" dirty="0" smtClean="0"/>
          </a:p>
          <a:p>
            <a:endParaRPr lang="en-US" dirty="0"/>
          </a:p>
        </p:txBody>
      </p:sp>
    </p:spTree>
    <p:extLst>
      <p:ext uri="{BB962C8B-B14F-4D97-AF65-F5344CB8AC3E}">
        <p14:creationId xmlns:p14="http://schemas.microsoft.com/office/powerpoint/2010/main" val="326887251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52" name="AutoShape 36"/>
          <p:cNvSpPr>
            <a:spLocks noChangeArrowheads="1"/>
          </p:cNvSpPr>
          <p:nvPr/>
        </p:nvSpPr>
        <p:spPr bwMode="auto">
          <a:xfrm>
            <a:off x="2105026" y="685800"/>
            <a:ext cx="871200" cy="914400"/>
          </a:xfrm>
          <a:custGeom>
            <a:avLst/>
            <a:gdLst>
              <a:gd name="G0" fmla="+- 3975 0 0"/>
              <a:gd name="G1" fmla="+- 21600 0 3975"/>
              <a:gd name="G2" fmla="+- 21600 0 397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75" y="10800"/>
                </a:moveTo>
                <a:cubicBezTo>
                  <a:pt x="3975" y="14569"/>
                  <a:pt x="7031" y="17625"/>
                  <a:pt x="10800" y="17625"/>
                </a:cubicBezTo>
                <a:cubicBezTo>
                  <a:pt x="14569" y="17625"/>
                  <a:pt x="17625" y="14569"/>
                  <a:pt x="17625" y="10800"/>
                </a:cubicBezTo>
                <a:cubicBezTo>
                  <a:pt x="17625" y="7031"/>
                  <a:pt x="14569" y="3975"/>
                  <a:pt x="10800" y="3975"/>
                </a:cubicBezTo>
                <a:cubicBezTo>
                  <a:pt x="7031" y="3975"/>
                  <a:pt x="3975" y="7031"/>
                  <a:pt x="3975" y="10800"/>
                </a:cubicBezTo>
                <a:close/>
              </a:path>
            </a:pathLst>
          </a:custGeom>
          <a:ln>
            <a:headEnd/>
            <a:tailEnd/>
          </a:ln>
        </p:spPr>
        <p:style>
          <a:lnRef idx="1">
            <a:schemeClr val="accent1"/>
          </a:lnRef>
          <a:fillRef idx="2">
            <a:schemeClr val="accent1"/>
          </a:fillRef>
          <a:effectRef idx="1">
            <a:schemeClr val="accent1"/>
          </a:effectRef>
          <a:fontRef idx="minor">
            <a:schemeClr val="dk1"/>
          </a:fontRef>
        </p:style>
        <p:txBody>
          <a:bodyPr/>
          <a:lstStyle/>
          <a:p>
            <a:pPr algn="ctr" defTabSz="914400">
              <a:defRPr/>
            </a:pPr>
            <a:endParaRPr lang="en-US" sz="1200" dirty="0">
              <a:solidFill>
                <a:schemeClr val="tx1"/>
              </a:solidFill>
              <a:latin typeface="Times New Roman" charset="0"/>
              <a:ea typeface="Times New Roman" charset="0"/>
            </a:endParaRPr>
          </a:p>
        </p:txBody>
      </p:sp>
      <p:sp>
        <p:nvSpPr>
          <p:cNvPr id="34853" name="AutoShape 37"/>
          <p:cNvSpPr>
            <a:spLocks noChangeArrowheads="1"/>
          </p:cNvSpPr>
          <p:nvPr/>
        </p:nvSpPr>
        <p:spPr bwMode="auto">
          <a:xfrm>
            <a:off x="3257550" y="933450"/>
            <a:ext cx="866775" cy="371475"/>
          </a:xfrm>
          <a:prstGeom prst="rightArrow">
            <a:avLst>
              <a:gd name="adj1" fmla="val 50000"/>
              <a:gd name="adj2" fmla="val 58333"/>
            </a:avLst>
          </a:prstGeom>
          <a:ln>
            <a:headEnd/>
            <a:tailEnd/>
          </a:ln>
        </p:spPr>
        <p:style>
          <a:lnRef idx="1">
            <a:schemeClr val="accent1"/>
          </a:lnRef>
          <a:fillRef idx="2">
            <a:schemeClr val="accent1"/>
          </a:fillRef>
          <a:effectRef idx="1">
            <a:schemeClr val="accent1"/>
          </a:effectRef>
          <a:fontRef idx="minor">
            <a:schemeClr val="dk1"/>
          </a:fontRef>
        </p:style>
        <p:txBody>
          <a:bodyPr/>
          <a:lstStyle/>
          <a:p>
            <a:pPr fontAlgn="auto">
              <a:spcBef>
                <a:spcPts val="0"/>
              </a:spcBef>
              <a:spcAft>
                <a:spcPts val="0"/>
              </a:spcAft>
              <a:defRPr/>
            </a:pPr>
            <a:endParaRPr lang="en-US" sz="1200" dirty="0"/>
          </a:p>
        </p:txBody>
      </p:sp>
      <p:sp>
        <p:nvSpPr>
          <p:cNvPr id="34854" name="AutoShape 38"/>
          <p:cNvSpPr>
            <a:spLocks noChangeArrowheads="1"/>
          </p:cNvSpPr>
          <p:nvPr/>
        </p:nvSpPr>
        <p:spPr bwMode="auto">
          <a:xfrm>
            <a:off x="4124324" y="720836"/>
            <a:ext cx="2414587" cy="768128"/>
          </a:xfrm>
          <a:prstGeom prst="flowChartProcess">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defTabSz="914400">
              <a:defRPr/>
            </a:pPr>
            <a:r>
              <a:rPr lang="en-US" sz="1200" dirty="0">
                <a:solidFill>
                  <a:schemeClr val="tx1"/>
                </a:solidFill>
                <a:latin typeface="Cambria" charset="0"/>
                <a:ea typeface="Times New Roman" charset="0"/>
              </a:rPr>
              <a:t>To reduce discrepancies between current understandings / performance and a desired goal</a:t>
            </a:r>
          </a:p>
        </p:txBody>
      </p:sp>
      <p:cxnSp>
        <p:nvCxnSpPr>
          <p:cNvPr id="34855" name="AutoShape 39"/>
          <p:cNvCxnSpPr>
            <a:cxnSpLocks noChangeShapeType="1"/>
          </p:cNvCxnSpPr>
          <p:nvPr/>
        </p:nvCxnSpPr>
        <p:spPr bwMode="auto">
          <a:xfrm rot="5400000">
            <a:off x="4911503" y="1686691"/>
            <a:ext cx="368745" cy="1588"/>
          </a:xfrm>
          <a:prstGeom prst="straightConnector1">
            <a:avLst/>
          </a:prstGeom>
          <a:ln>
            <a:headEnd/>
            <a:tailEnd type="triangle" w="med" len="med"/>
          </a:ln>
        </p:spPr>
        <p:style>
          <a:lnRef idx="1">
            <a:schemeClr val="accent1"/>
          </a:lnRef>
          <a:fillRef idx="2">
            <a:schemeClr val="accent1"/>
          </a:fillRef>
          <a:effectRef idx="1">
            <a:schemeClr val="accent1"/>
          </a:effectRef>
          <a:fontRef idx="minor">
            <a:schemeClr val="dk1"/>
          </a:fontRef>
        </p:style>
      </p:cxnSp>
      <p:sp>
        <p:nvSpPr>
          <p:cNvPr id="34856" name="Oval 40"/>
          <p:cNvSpPr>
            <a:spLocks noChangeArrowheads="1"/>
          </p:cNvSpPr>
          <p:nvPr/>
        </p:nvSpPr>
        <p:spPr bwMode="auto">
          <a:xfrm>
            <a:off x="3430191" y="1687485"/>
            <a:ext cx="3328986" cy="498363"/>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defTabSz="914400">
              <a:defRPr/>
            </a:pPr>
            <a:r>
              <a:rPr lang="en-US" sz="1200" b="1" dirty="0">
                <a:solidFill>
                  <a:schemeClr val="tx1"/>
                </a:solidFill>
                <a:latin typeface="Cambria" charset="0"/>
                <a:ea typeface="Times New Roman" charset="0"/>
              </a:rPr>
              <a:t>The Discrepancy Can Be Reduced By</a:t>
            </a:r>
            <a:endParaRPr lang="en-US" sz="1200" b="1" dirty="0">
              <a:solidFill>
                <a:schemeClr val="tx1"/>
              </a:solidFill>
              <a:latin typeface="Times New Roman" charset="0"/>
              <a:ea typeface="Times New Roman" charset="0"/>
            </a:endParaRPr>
          </a:p>
        </p:txBody>
      </p:sp>
      <p:sp>
        <p:nvSpPr>
          <p:cNvPr id="34857" name="Rectangle 41"/>
          <p:cNvSpPr>
            <a:spLocks noChangeArrowheads="1"/>
          </p:cNvSpPr>
          <p:nvPr/>
        </p:nvSpPr>
        <p:spPr bwMode="auto">
          <a:xfrm>
            <a:off x="2105027" y="2598028"/>
            <a:ext cx="2695574" cy="1325123"/>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defTabSz="914400">
              <a:defRPr/>
            </a:pPr>
            <a:r>
              <a:rPr lang="en-US" sz="1200" b="1" u="sng" dirty="0">
                <a:solidFill>
                  <a:schemeClr val="tx1"/>
                </a:solidFill>
                <a:latin typeface="Cambria" charset="0"/>
                <a:ea typeface="Times New Roman" charset="0"/>
              </a:rPr>
              <a:t>Teachers</a:t>
            </a:r>
          </a:p>
          <a:p>
            <a:pPr algn="ctr" defTabSz="914400">
              <a:defRPr/>
            </a:pPr>
            <a:r>
              <a:rPr lang="en-US" sz="1200" dirty="0">
                <a:solidFill>
                  <a:schemeClr val="tx1"/>
                </a:solidFill>
                <a:latin typeface="Cambria" charset="0"/>
                <a:ea typeface="Times New Roman" charset="0"/>
              </a:rPr>
              <a:t>Providing appropriate challenging and specific goals</a:t>
            </a:r>
          </a:p>
          <a:p>
            <a:pPr algn="ctr" defTabSz="914400">
              <a:defRPr/>
            </a:pPr>
            <a:r>
              <a:rPr lang="en-US" sz="1200" dirty="0">
                <a:solidFill>
                  <a:schemeClr val="tx1"/>
                </a:solidFill>
                <a:latin typeface="Cambria" charset="0"/>
                <a:ea typeface="Times New Roman" charset="0"/>
              </a:rPr>
              <a:t>OR</a:t>
            </a:r>
          </a:p>
          <a:p>
            <a:pPr algn="ctr" defTabSz="914400">
              <a:defRPr/>
            </a:pPr>
            <a:r>
              <a:rPr lang="en-US" sz="1200" dirty="0">
                <a:solidFill>
                  <a:schemeClr val="tx1"/>
                </a:solidFill>
                <a:latin typeface="Cambria" charset="0"/>
                <a:ea typeface="Times New Roman" charset="0"/>
              </a:rPr>
              <a:t>Assisting students to reach them through affective strategies</a:t>
            </a:r>
            <a:endParaRPr lang="en-US" sz="1200" dirty="0">
              <a:solidFill>
                <a:schemeClr val="tx1"/>
              </a:solidFill>
              <a:latin typeface="Times New Roman" charset="0"/>
              <a:ea typeface="Times New Roman" charset="0"/>
            </a:endParaRPr>
          </a:p>
        </p:txBody>
      </p:sp>
      <p:sp>
        <p:nvSpPr>
          <p:cNvPr id="34858" name="Rectangle 42"/>
          <p:cNvSpPr>
            <a:spLocks noChangeArrowheads="1"/>
          </p:cNvSpPr>
          <p:nvPr/>
        </p:nvSpPr>
        <p:spPr bwMode="auto">
          <a:xfrm>
            <a:off x="5400675" y="2598028"/>
            <a:ext cx="2600325" cy="1325123"/>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defTabSz="914400">
              <a:defRPr/>
            </a:pPr>
            <a:r>
              <a:rPr lang="en-US" sz="1200" b="1" u="sng" dirty="0">
                <a:solidFill>
                  <a:srgbClr val="000000"/>
                </a:solidFill>
                <a:latin typeface="Cambria" charset="0"/>
                <a:ea typeface="Times New Roman" charset="0"/>
              </a:rPr>
              <a:t>Students</a:t>
            </a:r>
          </a:p>
          <a:p>
            <a:pPr algn="ctr" defTabSz="914400">
              <a:defRPr/>
            </a:pPr>
            <a:r>
              <a:rPr lang="en-US" sz="1200" dirty="0">
                <a:solidFill>
                  <a:schemeClr val="tx1"/>
                </a:solidFill>
                <a:latin typeface="Cambria" charset="0"/>
                <a:ea typeface="Times New Roman" charset="0"/>
              </a:rPr>
              <a:t>Increased effort and employment of more effective strategies</a:t>
            </a:r>
            <a:endParaRPr lang="en-US" sz="1200" dirty="0">
              <a:solidFill>
                <a:schemeClr val="tx1"/>
              </a:solidFill>
              <a:latin typeface="Times New Roman" charset="0"/>
              <a:ea typeface="Times New Roman" charset="0"/>
            </a:endParaRPr>
          </a:p>
          <a:p>
            <a:pPr algn="ctr" defTabSz="914400">
              <a:defRPr/>
            </a:pPr>
            <a:r>
              <a:rPr lang="en-US" sz="1200" dirty="0">
                <a:solidFill>
                  <a:schemeClr val="tx1"/>
                </a:solidFill>
                <a:latin typeface="Cambria" charset="0"/>
                <a:ea typeface="Times New Roman" charset="0"/>
              </a:rPr>
              <a:t>OR</a:t>
            </a:r>
          </a:p>
          <a:p>
            <a:pPr algn="ctr" defTabSz="914400">
              <a:defRPr/>
            </a:pPr>
            <a:r>
              <a:rPr lang="en-US" sz="1200" dirty="0">
                <a:solidFill>
                  <a:schemeClr val="tx1"/>
                </a:solidFill>
                <a:latin typeface="Cambria" charset="0"/>
                <a:ea typeface="Times New Roman" charset="0"/>
              </a:rPr>
              <a:t>Abandoning, blurring or lowering the goals</a:t>
            </a:r>
            <a:endParaRPr lang="en-US" sz="1200" dirty="0">
              <a:solidFill>
                <a:schemeClr val="tx1"/>
              </a:solidFill>
              <a:latin typeface="Times New Roman" charset="0"/>
              <a:ea typeface="Times New Roman" charset="0"/>
            </a:endParaRPr>
          </a:p>
        </p:txBody>
      </p:sp>
      <p:cxnSp>
        <p:nvCxnSpPr>
          <p:cNvPr id="34859" name="AutoShape 43"/>
          <p:cNvCxnSpPr>
            <a:cxnSpLocks noChangeShapeType="1"/>
            <a:stCxn id="34856" idx="4"/>
            <a:endCxn id="34857" idx="0"/>
          </p:cNvCxnSpPr>
          <p:nvPr/>
        </p:nvCxnSpPr>
        <p:spPr bwMode="auto">
          <a:xfrm flipH="1">
            <a:off x="3452814" y="2185848"/>
            <a:ext cx="1641870" cy="412180"/>
          </a:xfrm>
          <a:prstGeom prst="straightConnector1">
            <a:avLst/>
          </a:prstGeom>
          <a:ln>
            <a:headEnd/>
            <a:tailEnd type="triangle" w="med" len="med"/>
          </a:ln>
        </p:spPr>
        <p:style>
          <a:lnRef idx="1">
            <a:schemeClr val="accent1"/>
          </a:lnRef>
          <a:fillRef idx="2">
            <a:schemeClr val="accent1"/>
          </a:fillRef>
          <a:effectRef idx="1">
            <a:schemeClr val="accent1"/>
          </a:effectRef>
          <a:fontRef idx="minor">
            <a:schemeClr val="dk1"/>
          </a:fontRef>
        </p:style>
      </p:cxnSp>
      <p:cxnSp>
        <p:nvCxnSpPr>
          <p:cNvPr id="34860" name="AutoShape 44"/>
          <p:cNvCxnSpPr>
            <a:cxnSpLocks noChangeShapeType="1"/>
            <a:stCxn id="34856" idx="4"/>
            <a:endCxn id="34858" idx="0"/>
          </p:cNvCxnSpPr>
          <p:nvPr/>
        </p:nvCxnSpPr>
        <p:spPr bwMode="auto">
          <a:xfrm>
            <a:off x="5094684" y="2185848"/>
            <a:ext cx="1606154" cy="412180"/>
          </a:xfrm>
          <a:prstGeom prst="straightConnector1">
            <a:avLst/>
          </a:prstGeom>
          <a:ln>
            <a:headEnd/>
            <a:tailEnd type="triangle" w="med" len="med"/>
          </a:ln>
        </p:spPr>
        <p:style>
          <a:lnRef idx="1">
            <a:schemeClr val="accent1"/>
          </a:lnRef>
          <a:fillRef idx="2">
            <a:schemeClr val="accent1"/>
          </a:fillRef>
          <a:effectRef idx="1">
            <a:schemeClr val="accent1"/>
          </a:effectRef>
          <a:fontRef idx="minor">
            <a:schemeClr val="dk1"/>
          </a:fontRef>
        </p:style>
      </p:cxnSp>
      <p:sp>
        <p:nvSpPr>
          <p:cNvPr id="34861" name="Oval 45"/>
          <p:cNvSpPr>
            <a:spLocks noChangeArrowheads="1"/>
          </p:cNvSpPr>
          <p:nvPr/>
        </p:nvSpPr>
        <p:spPr bwMode="auto">
          <a:xfrm>
            <a:off x="3009899" y="4190999"/>
            <a:ext cx="4143375" cy="560015"/>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defTabSz="914400">
              <a:defRPr/>
            </a:pPr>
            <a:r>
              <a:rPr lang="en-US" sz="1200" b="1" dirty="0">
                <a:solidFill>
                  <a:schemeClr val="tx1"/>
                </a:solidFill>
                <a:latin typeface="Cambria" charset="0"/>
                <a:ea typeface="Times New Roman" charset="0"/>
              </a:rPr>
              <a:t>EFFECTIVE FEEDBACK ANSWERS THREE QUESTIONS</a:t>
            </a:r>
            <a:endParaRPr lang="en-US" sz="1200" b="1" dirty="0">
              <a:solidFill>
                <a:schemeClr val="tx1"/>
              </a:solidFill>
              <a:latin typeface="Times New Roman" charset="0"/>
              <a:ea typeface="Times New Roman" charset="0"/>
            </a:endParaRPr>
          </a:p>
        </p:txBody>
      </p:sp>
      <p:cxnSp>
        <p:nvCxnSpPr>
          <p:cNvPr id="34862" name="AutoShape 46"/>
          <p:cNvCxnSpPr>
            <a:cxnSpLocks noChangeShapeType="1"/>
            <a:stCxn id="34857" idx="2"/>
            <a:endCxn id="34861" idx="0"/>
          </p:cNvCxnSpPr>
          <p:nvPr/>
        </p:nvCxnSpPr>
        <p:spPr bwMode="auto">
          <a:xfrm>
            <a:off x="3452814" y="3923151"/>
            <a:ext cx="1628773" cy="267848"/>
          </a:xfrm>
          <a:prstGeom prst="straightConnector1">
            <a:avLst/>
          </a:prstGeom>
          <a:ln>
            <a:headEnd/>
            <a:tailEnd type="triangle" w="med" len="med"/>
          </a:ln>
        </p:spPr>
        <p:style>
          <a:lnRef idx="1">
            <a:schemeClr val="accent1"/>
          </a:lnRef>
          <a:fillRef idx="2">
            <a:schemeClr val="accent1"/>
          </a:fillRef>
          <a:effectRef idx="1">
            <a:schemeClr val="accent1"/>
          </a:effectRef>
          <a:fontRef idx="minor">
            <a:schemeClr val="dk1"/>
          </a:fontRef>
        </p:style>
      </p:cxnSp>
      <p:cxnSp>
        <p:nvCxnSpPr>
          <p:cNvPr id="34863" name="AutoShape 47"/>
          <p:cNvCxnSpPr>
            <a:cxnSpLocks noChangeShapeType="1"/>
            <a:stCxn id="34858" idx="2"/>
            <a:endCxn id="34861" idx="0"/>
          </p:cNvCxnSpPr>
          <p:nvPr/>
        </p:nvCxnSpPr>
        <p:spPr bwMode="auto">
          <a:xfrm flipH="1">
            <a:off x="5081587" y="3923151"/>
            <a:ext cx="1619251" cy="267848"/>
          </a:xfrm>
          <a:prstGeom prst="straightConnector1">
            <a:avLst/>
          </a:prstGeom>
          <a:ln>
            <a:headEnd/>
            <a:tailEnd type="triangle" w="med" len="med"/>
          </a:ln>
        </p:spPr>
        <p:style>
          <a:lnRef idx="1">
            <a:schemeClr val="accent1"/>
          </a:lnRef>
          <a:fillRef idx="2">
            <a:schemeClr val="accent1"/>
          </a:fillRef>
          <a:effectRef idx="1">
            <a:schemeClr val="accent1"/>
          </a:effectRef>
          <a:fontRef idx="minor">
            <a:schemeClr val="dk1"/>
          </a:fontRef>
        </p:style>
      </p:cxnSp>
      <p:sp>
        <p:nvSpPr>
          <p:cNvPr id="34864" name="Rectangle 48"/>
          <p:cNvSpPr>
            <a:spLocks noChangeArrowheads="1"/>
          </p:cNvSpPr>
          <p:nvPr/>
        </p:nvSpPr>
        <p:spPr bwMode="auto">
          <a:xfrm>
            <a:off x="2895600" y="5210175"/>
            <a:ext cx="1390650" cy="103822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defTabSz="914400">
              <a:defRPr/>
            </a:pPr>
            <a:r>
              <a:rPr lang="en-US" sz="1200" b="1" dirty="0">
                <a:solidFill>
                  <a:schemeClr val="tx1"/>
                </a:solidFill>
                <a:latin typeface="Cambria" charset="0"/>
                <a:ea typeface="Times New Roman" charset="0"/>
              </a:rPr>
              <a:t>Feed Up</a:t>
            </a:r>
          </a:p>
          <a:p>
            <a:pPr algn="ctr" defTabSz="914400">
              <a:defRPr/>
            </a:pPr>
            <a:r>
              <a:rPr lang="en-US" sz="1200" i="1" dirty="0">
                <a:solidFill>
                  <a:schemeClr val="tx1"/>
                </a:solidFill>
                <a:latin typeface="Cambria" charset="0"/>
                <a:ea typeface="Times New Roman" charset="0"/>
              </a:rPr>
              <a:t>Where am I going?</a:t>
            </a:r>
            <a:endParaRPr lang="en-US" sz="1200" i="1" dirty="0">
              <a:solidFill>
                <a:schemeClr val="tx1"/>
              </a:solidFill>
              <a:latin typeface="Times New Roman" charset="0"/>
              <a:ea typeface="Times New Roman" charset="0"/>
            </a:endParaRPr>
          </a:p>
          <a:p>
            <a:pPr algn="ctr" defTabSz="914400">
              <a:defRPr/>
            </a:pPr>
            <a:r>
              <a:rPr lang="en-US" sz="1200" dirty="0">
                <a:solidFill>
                  <a:schemeClr val="tx1"/>
                </a:solidFill>
                <a:latin typeface="Cambria" charset="0"/>
                <a:ea typeface="Times New Roman" charset="0"/>
              </a:rPr>
              <a:t>(The Goals)</a:t>
            </a:r>
            <a:endParaRPr lang="en-US" sz="1200" dirty="0">
              <a:solidFill>
                <a:schemeClr val="tx1"/>
              </a:solidFill>
              <a:latin typeface="Times New Roman" charset="0"/>
              <a:ea typeface="Times New Roman" charset="0"/>
            </a:endParaRPr>
          </a:p>
          <a:p>
            <a:pPr defTabSz="914400">
              <a:defRPr/>
            </a:pPr>
            <a:endParaRPr lang="en-US" sz="1200" dirty="0">
              <a:solidFill>
                <a:schemeClr val="tx1"/>
              </a:solidFill>
              <a:latin typeface="Times New Roman" charset="0"/>
              <a:ea typeface="Times New Roman" charset="0"/>
            </a:endParaRPr>
          </a:p>
        </p:txBody>
      </p:sp>
      <p:sp>
        <p:nvSpPr>
          <p:cNvPr id="34865" name="Rectangle 49"/>
          <p:cNvSpPr>
            <a:spLocks noChangeArrowheads="1"/>
          </p:cNvSpPr>
          <p:nvPr/>
        </p:nvSpPr>
        <p:spPr bwMode="auto">
          <a:xfrm>
            <a:off x="4419600" y="5210175"/>
            <a:ext cx="1390650" cy="103822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defTabSz="914400">
              <a:defRPr/>
            </a:pPr>
            <a:r>
              <a:rPr lang="en-US" sz="1200" b="1" dirty="0">
                <a:solidFill>
                  <a:schemeClr val="tx1"/>
                </a:solidFill>
                <a:latin typeface="Cambria" charset="0"/>
                <a:ea typeface="Times New Roman" charset="0"/>
              </a:rPr>
              <a:t>Feed Back</a:t>
            </a:r>
          </a:p>
          <a:p>
            <a:pPr algn="ctr" defTabSz="914400">
              <a:defRPr/>
            </a:pPr>
            <a:endParaRPr lang="en-US" sz="1200" i="1" dirty="0">
              <a:solidFill>
                <a:schemeClr val="tx1"/>
              </a:solidFill>
              <a:latin typeface="Times New Roman" charset="0"/>
              <a:ea typeface="Times New Roman" charset="0"/>
            </a:endParaRPr>
          </a:p>
          <a:p>
            <a:pPr algn="ctr" defTabSz="914400">
              <a:defRPr/>
            </a:pPr>
            <a:r>
              <a:rPr lang="en-US" sz="1200" i="1" dirty="0">
                <a:solidFill>
                  <a:schemeClr val="tx1"/>
                </a:solidFill>
                <a:latin typeface="Cambria" charset="0"/>
                <a:ea typeface="Times New Roman" charset="0"/>
              </a:rPr>
              <a:t>How am I going?</a:t>
            </a:r>
            <a:endParaRPr lang="en-US" sz="1200" i="1" dirty="0">
              <a:solidFill>
                <a:schemeClr val="tx1"/>
              </a:solidFill>
              <a:latin typeface="Times New Roman" charset="0"/>
              <a:ea typeface="Times New Roman" charset="0"/>
            </a:endParaRPr>
          </a:p>
          <a:p>
            <a:pPr defTabSz="914400">
              <a:defRPr/>
            </a:pPr>
            <a:endParaRPr lang="en-US" sz="1200" dirty="0">
              <a:solidFill>
                <a:schemeClr val="tx1"/>
              </a:solidFill>
              <a:latin typeface="Times New Roman" charset="0"/>
              <a:ea typeface="Times New Roman" charset="0"/>
            </a:endParaRPr>
          </a:p>
        </p:txBody>
      </p:sp>
      <p:sp>
        <p:nvSpPr>
          <p:cNvPr id="34866" name="Rectangle 50"/>
          <p:cNvSpPr>
            <a:spLocks noChangeArrowheads="1"/>
          </p:cNvSpPr>
          <p:nvPr/>
        </p:nvSpPr>
        <p:spPr bwMode="auto">
          <a:xfrm>
            <a:off x="5924550" y="5210175"/>
            <a:ext cx="1390650" cy="103822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defTabSz="914400">
              <a:defRPr/>
            </a:pPr>
            <a:r>
              <a:rPr lang="en-US" sz="1200" b="1" dirty="0">
                <a:solidFill>
                  <a:schemeClr val="tx1"/>
                </a:solidFill>
                <a:latin typeface="Cambria" charset="0"/>
                <a:ea typeface="Times New Roman" charset="0"/>
              </a:rPr>
              <a:t>Feed Forward</a:t>
            </a:r>
          </a:p>
          <a:p>
            <a:pPr algn="ctr" defTabSz="914400">
              <a:defRPr/>
            </a:pPr>
            <a:endParaRPr lang="en-US" sz="1200" i="1" dirty="0">
              <a:solidFill>
                <a:schemeClr val="tx1"/>
              </a:solidFill>
              <a:latin typeface="Times New Roman" charset="0"/>
              <a:ea typeface="Times New Roman" charset="0"/>
            </a:endParaRPr>
          </a:p>
          <a:p>
            <a:pPr algn="ctr" defTabSz="914400">
              <a:defRPr/>
            </a:pPr>
            <a:r>
              <a:rPr lang="en-US" sz="1200" i="1" dirty="0">
                <a:solidFill>
                  <a:schemeClr val="tx1"/>
                </a:solidFill>
                <a:latin typeface="Cambria" charset="0"/>
                <a:ea typeface="Times New Roman" charset="0"/>
              </a:rPr>
              <a:t>Where to next?</a:t>
            </a:r>
            <a:endParaRPr lang="en-US" sz="1200" i="1" dirty="0">
              <a:solidFill>
                <a:schemeClr val="tx1"/>
              </a:solidFill>
              <a:latin typeface="Times New Roman" charset="0"/>
              <a:ea typeface="Times New Roman" charset="0"/>
            </a:endParaRPr>
          </a:p>
          <a:p>
            <a:pPr defTabSz="914400">
              <a:defRPr/>
            </a:pPr>
            <a:endParaRPr lang="en-US" sz="1200" dirty="0">
              <a:solidFill>
                <a:schemeClr val="tx1"/>
              </a:solidFill>
              <a:latin typeface="Times New Roman" charset="0"/>
              <a:ea typeface="Times New Roman" charset="0"/>
            </a:endParaRPr>
          </a:p>
        </p:txBody>
      </p:sp>
      <p:cxnSp>
        <p:nvCxnSpPr>
          <p:cNvPr id="34867" name="AutoShape 51"/>
          <p:cNvCxnSpPr>
            <a:cxnSpLocks noChangeShapeType="1"/>
            <a:stCxn id="34861" idx="4"/>
          </p:cNvCxnSpPr>
          <p:nvPr/>
        </p:nvCxnSpPr>
        <p:spPr bwMode="auto">
          <a:xfrm flipH="1">
            <a:off x="5048249" y="4751014"/>
            <a:ext cx="33338" cy="459160"/>
          </a:xfrm>
          <a:prstGeom prst="straightConnector1">
            <a:avLst/>
          </a:prstGeom>
          <a:ln>
            <a:headEnd/>
            <a:tailEnd type="triangle" w="med" len="med"/>
          </a:ln>
        </p:spPr>
        <p:style>
          <a:lnRef idx="1">
            <a:schemeClr val="accent1"/>
          </a:lnRef>
          <a:fillRef idx="2">
            <a:schemeClr val="accent1"/>
          </a:fillRef>
          <a:effectRef idx="1">
            <a:schemeClr val="accent1"/>
          </a:effectRef>
          <a:fontRef idx="minor">
            <a:schemeClr val="dk1"/>
          </a:fontRef>
        </p:style>
      </p:cxnSp>
      <p:cxnSp>
        <p:nvCxnSpPr>
          <p:cNvPr id="34868" name="AutoShape 52"/>
          <p:cNvCxnSpPr>
            <a:cxnSpLocks noChangeShapeType="1"/>
          </p:cNvCxnSpPr>
          <p:nvPr/>
        </p:nvCxnSpPr>
        <p:spPr bwMode="auto">
          <a:xfrm rot="10800000" flipV="1">
            <a:off x="3486151" y="4648199"/>
            <a:ext cx="1533525" cy="561975"/>
          </a:xfrm>
          <a:prstGeom prst="straightConnector1">
            <a:avLst/>
          </a:prstGeom>
          <a:ln>
            <a:headEnd/>
            <a:tailEnd type="triangle" w="med" len="med"/>
          </a:ln>
        </p:spPr>
        <p:style>
          <a:lnRef idx="1">
            <a:schemeClr val="accent1"/>
          </a:lnRef>
          <a:fillRef idx="2">
            <a:schemeClr val="accent1"/>
          </a:fillRef>
          <a:effectRef idx="1">
            <a:schemeClr val="accent1"/>
          </a:effectRef>
          <a:fontRef idx="minor">
            <a:schemeClr val="dk1"/>
          </a:fontRef>
        </p:style>
      </p:cxnSp>
      <p:cxnSp>
        <p:nvCxnSpPr>
          <p:cNvPr id="34869" name="AutoShape 53"/>
          <p:cNvCxnSpPr>
            <a:cxnSpLocks noChangeShapeType="1"/>
            <a:stCxn id="34861" idx="4"/>
          </p:cNvCxnSpPr>
          <p:nvPr/>
        </p:nvCxnSpPr>
        <p:spPr bwMode="auto">
          <a:xfrm>
            <a:off x="5081587" y="4751014"/>
            <a:ext cx="1481139" cy="459160"/>
          </a:xfrm>
          <a:prstGeom prst="straightConnector1">
            <a:avLst/>
          </a:prstGeom>
          <a:ln>
            <a:headEnd/>
            <a:tailEnd type="triangle" w="med" len="med"/>
          </a:ln>
        </p:spPr>
        <p:style>
          <a:lnRef idx="1">
            <a:schemeClr val="accent1"/>
          </a:lnRef>
          <a:fillRef idx="2">
            <a:schemeClr val="accent1"/>
          </a:fillRef>
          <a:effectRef idx="1">
            <a:schemeClr val="accent1"/>
          </a:effectRef>
          <a:fontRef idx="minor">
            <a:schemeClr val="dk1"/>
          </a:fontRef>
        </p:style>
      </p:cxnSp>
      <p:sp>
        <p:nvSpPr>
          <p:cNvPr id="34885" name="Oval 69"/>
          <p:cNvSpPr>
            <a:spLocks noChangeArrowheads="1"/>
          </p:cNvSpPr>
          <p:nvPr/>
        </p:nvSpPr>
        <p:spPr bwMode="auto">
          <a:xfrm>
            <a:off x="2189984" y="783364"/>
            <a:ext cx="698400" cy="7056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ctr" defTabSz="914400">
              <a:defRPr/>
            </a:pPr>
            <a:endParaRPr lang="en-US" sz="1200" dirty="0">
              <a:solidFill>
                <a:schemeClr val="tx1"/>
              </a:solidFill>
              <a:latin typeface="Times New Roman" charset="0"/>
              <a:ea typeface="Times New Roman" charset="0"/>
            </a:endParaRPr>
          </a:p>
        </p:txBody>
      </p:sp>
      <p:sp>
        <p:nvSpPr>
          <p:cNvPr id="72" name="TextBox 71"/>
          <p:cNvSpPr txBox="1"/>
          <p:nvPr/>
        </p:nvSpPr>
        <p:spPr>
          <a:xfrm>
            <a:off x="2183524" y="1005384"/>
            <a:ext cx="822661" cy="276999"/>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fontAlgn="auto">
              <a:spcBef>
                <a:spcPts val="0"/>
              </a:spcBef>
              <a:spcAft>
                <a:spcPts val="0"/>
              </a:spcAft>
              <a:defRPr/>
            </a:pPr>
            <a:r>
              <a:rPr lang="en-US" sz="1200" dirty="0">
                <a:latin typeface="Cambria"/>
                <a:cs typeface="Cambria"/>
              </a:rPr>
              <a:t>PURPOSE</a:t>
            </a:r>
          </a:p>
        </p:txBody>
      </p:sp>
      <p:sp>
        <p:nvSpPr>
          <p:cNvPr id="80" name="TextBox 79"/>
          <p:cNvSpPr txBox="1"/>
          <p:nvPr/>
        </p:nvSpPr>
        <p:spPr>
          <a:xfrm rot="16200000">
            <a:off x="-2185560" y="3172153"/>
            <a:ext cx="5899885" cy="523220"/>
          </a:xfrm>
          <a:prstGeom prst="rect">
            <a:avLst/>
          </a:prstGeom>
          <a:noFill/>
        </p:spPr>
        <p:txBody>
          <a:bodyPr wrap="none">
            <a:spAutoFit/>
          </a:bodyPr>
          <a:lstStyle/>
          <a:p>
            <a:pPr fontAlgn="auto">
              <a:spcBef>
                <a:spcPts val="0"/>
              </a:spcBef>
              <a:spcAft>
                <a:spcPts val="0"/>
              </a:spcAft>
              <a:defRPr/>
            </a:pPr>
            <a:r>
              <a:rPr lang="en-US" sz="2800" cap="small" dirty="0">
                <a:latin typeface="Cambria"/>
                <a:cs typeface="Cambria"/>
              </a:rPr>
              <a:t>Hattie &amp; Timperley’s Feedback Model</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Let’s Practice</a:t>
            </a:r>
            <a:endParaRPr lang="en-US" b="1" dirty="0"/>
          </a:p>
        </p:txBody>
      </p:sp>
      <p:sp>
        <p:nvSpPr>
          <p:cNvPr id="3" name="Content Placeholder 2"/>
          <p:cNvSpPr>
            <a:spLocks noGrp="1"/>
          </p:cNvSpPr>
          <p:nvPr>
            <p:ph idx="1"/>
          </p:nvPr>
        </p:nvSpPr>
        <p:spPr/>
        <p:txBody>
          <a:bodyPr/>
          <a:lstStyle/>
          <a:p>
            <a:r>
              <a:rPr lang="en-US" dirty="0" smtClean="0">
                <a:hlinkClick r:id="rId2"/>
              </a:rPr>
              <a:t>Exemplars</a:t>
            </a:r>
            <a:endParaRPr lang="en-US" dirty="0" smtClean="0"/>
          </a:p>
          <a:p>
            <a:r>
              <a:rPr lang="en-US" dirty="0" smtClean="0"/>
              <a:t>Pairs</a:t>
            </a:r>
          </a:p>
          <a:p>
            <a:pPr lvl="1"/>
            <a:r>
              <a:rPr lang="en-US" dirty="0" smtClean="0"/>
              <a:t>1 student, 1 teacher</a:t>
            </a:r>
          </a:p>
          <a:p>
            <a:pPr lvl="1"/>
            <a:r>
              <a:rPr lang="en-US" dirty="0" smtClean="0"/>
              <a:t>Focus on “Development of Details”</a:t>
            </a:r>
          </a:p>
          <a:p>
            <a:pPr lvl="1"/>
            <a:r>
              <a:rPr lang="en-US" dirty="0" smtClean="0"/>
              <a:t>Switch</a:t>
            </a:r>
            <a:endParaRPr lang="en-US" dirty="0"/>
          </a:p>
        </p:txBody>
      </p:sp>
    </p:spTree>
    <p:extLst>
      <p:ext uri="{BB962C8B-B14F-4D97-AF65-F5344CB8AC3E}">
        <p14:creationId xmlns:p14="http://schemas.microsoft.com/office/powerpoint/2010/main" val="383168714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pPr eaLnBrk="1" hangingPunct="1"/>
            <a:r>
              <a:rPr lang="en-US" altLang="en-US" sz="4800" dirty="0" smtClean="0"/>
              <a:t>Facilitating Data Conversations</a:t>
            </a:r>
          </a:p>
        </p:txBody>
      </p:sp>
      <p:sp>
        <p:nvSpPr>
          <p:cNvPr id="3075" name="Rectangle 3"/>
          <p:cNvSpPr>
            <a:spLocks noGrp="1" noChangeArrowheads="1"/>
          </p:cNvSpPr>
          <p:nvPr>
            <p:ph type="subTitle" idx="1"/>
          </p:nvPr>
        </p:nvSpPr>
        <p:spPr>
          <a:xfrm>
            <a:off x="457200" y="4572000"/>
            <a:ext cx="4953000" cy="1752600"/>
          </a:xfrm>
        </p:spPr>
        <p:txBody>
          <a:bodyPr>
            <a:normAutofit/>
          </a:bodyPr>
          <a:lstStyle/>
          <a:p>
            <a:pPr eaLnBrk="1" hangingPunct="1"/>
            <a:endParaRPr lang="en-US" altLang="en-US" sz="2000" dirty="0" smtClean="0"/>
          </a:p>
        </p:txBody>
      </p:sp>
    </p:spTree>
    <p:extLst>
      <p:ext uri="{BB962C8B-B14F-4D97-AF65-F5344CB8AC3E}">
        <p14:creationId xmlns:p14="http://schemas.microsoft.com/office/powerpoint/2010/main" val="361297640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95400" y="990600"/>
            <a:ext cx="6764868" cy="4648200"/>
          </a:xfrm>
        </p:spPr>
        <p:txBody>
          <a:bodyPr>
            <a:normAutofit/>
          </a:bodyPr>
          <a:lstStyle/>
          <a:p>
            <a:r>
              <a:rPr lang="en-US" sz="3600" dirty="0" smtClean="0"/>
              <a:t>You don’t </a:t>
            </a:r>
            <a:r>
              <a:rPr lang="en-US" sz="3600" dirty="0"/>
              <a:t>n</a:t>
            </a:r>
            <a:r>
              <a:rPr lang="en-US" sz="3600" dirty="0" smtClean="0"/>
              <a:t>eed an advanced degree in statistics and a room full of computers to start asking data-based questions about your school, and using what you learn to guide reform.</a:t>
            </a:r>
            <a:r>
              <a:rPr lang="en-US" dirty="0" smtClean="0"/>
              <a:t/>
            </a:r>
            <a:br>
              <a:rPr lang="en-US" dirty="0" smtClean="0"/>
            </a:br>
            <a:r>
              <a:rPr lang="en-US" dirty="0"/>
              <a:t> </a:t>
            </a:r>
            <a:r>
              <a:rPr lang="en-US" dirty="0" smtClean="0"/>
              <a:t>                    - </a:t>
            </a:r>
            <a:r>
              <a:rPr lang="en-US" sz="2800" i="1" dirty="0" smtClean="0"/>
              <a:t>Victoria Bernhardt</a:t>
            </a:r>
            <a:endParaRPr lang="en-US" sz="2800" i="1" dirty="0"/>
          </a:p>
        </p:txBody>
      </p:sp>
    </p:spTree>
    <p:extLst>
      <p:ext uri="{BB962C8B-B14F-4D97-AF65-F5344CB8AC3E}">
        <p14:creationId xmlns:p14="http://schemas.microsoft.com/office/powerpoint/2010/main" val="13267786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noFill/>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8501190F-ED30-4F38-B8AB-16DFDB4DEB89}" type="slidenum">
              <a:rPr lang="en-US" altLang="en-US"/>
              <a:pPr/>
              <a:t>96</a:t>
            </a:fld>
            <a:endParaRPr lang="en-US" altLang="en-US" dirty="0"/>
          </a:p>
        </p:txBody>
      </p:sp>
      <p:sp>
        <p:nvSpPr>
          <p:cNvPr id="10242" name="Rectangle 2"/>
          <p:cNvSpPr>
            <a:spLocks noGrp="1" noChangeArrowheads="1"/>
          </p:cNvSpPr>
          <p:nvPr>
            <p:ph type="title"/>
          </p:nvPr>
        </p:nvSpPr>
        <p:spPr>
          <a:xfrm>
            <a:off x="381000" y="762000"/>
            <a:ext cx="8610600" cy="1173162"/>
          </a:xfrm>
        </p:spPr>
        <p:txBody>
          <a:bodyPr>
            <a:normAutofit fontScale="90000"/>
          </a:bodyPr>
          <a:lstStyle/>
          <a:p>
            <a:pPr eaLnBrk="1" hangingPunct="1"/>
            <a:r>
              <a:rPr lang="en-US" altLang="en-US" sz="4000" b="1" dirty="0" smtClean="0"/>
              <a:t>Effective data conversations takes place when…</a:t>
            </a:r>
          </a:p>
        </p:txBody>
      </p:sp>
      <p:sp>
        <p:nvSpPr>
          <p:cNvPr id="10243" name="Rectangle 3"/>
          <p:cNvSpPr>
            <a:spLocks noGrp="1" noChangeArrowheads="1"/>
          </p:cNvSpPr>
          <p:nvPr>
            <p:ph type="body" idx="1"/>
          </p:nvPr>
        </p:nvSpPr>
        <p:spPr/>
        <p:txBody>
          <a:bodyPr/>
          <a:lstStyle/>
          <a:p>
            <a:pPr eaLnBrk="1" hangingPunct="1"/>
            <a:r>
              <a:rPr lang="en-US" altLang="en-US" sz="2400" dirty="0" smtClean="0"/>
              <a:t>There is mutual trust among group members</a:t>
            </a:r>
          </a:p>
          <a:p>
            <a:pPr eaLnBrk="1" hangingPunct="1"/>
            <a:r>
              <a:rPr lang="en-US" altLang="en-US" sz="2400" dirty="0" smtClean="0"/>
              <a:t>Data is </a:t>
            </a:r>
            <a:r>
              <a:rPr lang="en-US" altLang="en-US" sz="2400" b="1" dirty="0" smtClean="0"/>
              <a:t>not</a:t>
            </a:r>
            <a:r>
              <a:rPr lang="en-US" altLang="en-US" sz="2400" dirty="0" smtClean="0"/>
              <a:t> used to place blame or point </a:t>
            </a:r>
            <a:r>
              <a:rPr lang="en-US" altLang="en-US" sz="2400" dirty="0" smtClean="0"/>
              <a:t>fingers</a:t>
            </a:r>
          </a:p>
          <a:p>
            <a:pPr lvl="1"/>
            <a:r>
              <a:rPr lang="en-US" altLang="en-US" sz="2200" dirty="0" smtClean="0"/>
              <a:t>“The data”, not “Your data”</a:t>
            </a:r>
            <a:endParaRPr lang="en-US" altLang="en-US" sz="2200" dirty="0" smtClean="0"/>
          </a:p>
          <a:p>
            <a:pPr eaLnBrk="1" hangingPunct="1"/>
            <a:r>
              <a:rPr lang="en-US" altLang="en-US" sz="2400" dirty="0" smtClean="0"/>
              <a:t>Everyone needs to understand </a:t>
            </a:r>
            <a:r>
              <a:rPr lang="en-US" altLang="en-US" sz="2400" i="1" dirty="0" smtClean="0"/>
              <a:t>what</a:t>
            </a:r>
            <a:r>
              <a:rPr lang="en-US" altLang="en-US" sz="2400" dirty="0" smtClean="0"/>
              <a:t> the data being presented represents and </a:t>
            </a:r>
            <a:r>
              <a:rPr lang="en-US" altLang="en-US" sz="2400" i="1" dirty="0" smtClean="0"/>
              <a:t>how</a:t>
            </a:r>
            <a:r>
              <a:rPr lang="en-US" altLang="en-US" sz="2400" dirty="0" smtClean="0"/>
              <a:t> it was derived</a:t>
            </a:r>
          </a:p>
          <a:p>
            <a:pPr eaLnBrk="1" hangingPunct="1"/>
            <a:r>
              <a:rPr lang="en-US" altLang="en-US" sz="2400" dirty="0" smtClean="0"/>
              <a:t>Everyone must acknowledge that they play a role</a:t>
            </a:r>
          </a:p>
          <a:p>
            <a:pPr eaLnBrk="1" hangingPunct="1">
              <a:buFont typeface="Wingdings" pitchFamily="2" charset="2"/>
              <a:buNone/>
            </a:pPr>
            <a:endParaRPr lang="en-US" altLang="en-US" sz="2400" dirty="0" smtClean="0"/>
          </a:p>
        </p:txBody>
      </p:sp>
      <p:sp>
        <p:nvSpPr>
          <p:cNvPr id="4101" name="Text Box 4"/>
          <p:cNvSpPr txBox="1">
            <a:spLocks noChangeArrowheads="1"/>
          </p:cNvSpPr>
          <p:nvPr/>
        </p:nvSpPr>
        <p:spPr bwMode="auto">
          <a:xfrm>
            <a:off x="423863" y="6100763"/>
            <a:ext cx="83518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spcBef>
                <a:spcPct val="50000"/>
              </a:spcBef>
            </a:pPr>
            <a:endParaRPr lang="en-US" altLang="en-US" dirty="0">
              <a:latin typeface="Tahoma" pitchFamily="34" charset="0"/>
            </a:endParaRPr>
          </a:p>
        </p:txBody>
      </p:sp>
      <p:sp>
        <p:nvSpPr>
          <p:cNvPr id="10245" name="Text Box 5"/>
          <p:cNvSpPr txBox="1">
            <a:spLocks noChangeArrowheads="1"/>
          </p:cNvSpPr>
          <p:nvPr/>
        </p:nvSpPr>
        <p:spPr bwMode="auto">
          <a:xfrm>
            <a:off x="914400" y="6172200"/>
            <a:ext cx="51593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r>
              <a:rPr lang="en-US" altLang="en-US" dirty="0">
                <a:latin typeface="Tahoma" pitchFamily="34" charset="0"/>
              </a:rPr>
              <a:t>Adapted from  “The Data Dialogue”, Laurie Olsen</a:t>
            </a:r>
          </a:p>
        </p:txBody>
      </p:sp>
    </p:spTree>
    <p:extLst>
      <p:ext uri="{BB962C8B-B14F-4D97-AF65-F5344CB8AC3E}">
        <p14:creationId xmlns:p14="http://schemas.microsoft.com/office/powerpoint/2010/main" val="881698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dissolve">
                                      <p:cBhvr>
                                        <p:cTn id="7"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noFill/>
        </p:spPr>
        <p:txBody>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86EA4CD1-0E74-4261-8274-6EBF0BC0B2C2}" type="slidenum">
              <a:rPr lang="en-US" altLang="en-US"/>
              <a:pPr/>
              <a:t>97</a:t>
            </a:fld>
            <a:endParaRPr lang="en-US" altLang="en-US" dirty="0"/>
          </a:p>
        </p:txBody>
      </p:sp>
      <p:sp>
        <p:nvSpPr>
          <p:cNvPr id="14338" name="Rectangle 2"/>
          <p:cNvSpPr>
            <a:spLocks noGrp="1" noChangeArrowheads="1"/>
          </p:cNvSpPr>
          <p:nvPr>
            <p:ph type="title"/>
          </p:nvPr>
        </p:nvSpPr>
        <p:spPr/>
        <p:txBody>
          <a:bodyPr/>
          <a:lstStyle/>
          <a:p>
            <a:pPr eaLnBrk="1" hangingPunct="1"/>
            <a:r>
              <a:rPr lang="en-US" altLang="en-US" sz="4000" b="1" dirty="0" smtClean="0"/>
              <a:t>Focus, Organization, Structure …</a:t>
            </a:r>
          </a:p>
        </p:txBody>
      </p:sp>
      <p:sp>
        <p:nvSpPr>
          <p:cNvPr id="14339" name="Rectangle 3"/>
          <p:cNvSpPr>
            <a:spLocks noGrp="1" noChangeArrowheads="1"/>
          </p:cNvSpPr>
          <p:nvPr>
            <p:ph type="body" idx="1"/>
          </p:nvPr>
        </p:nvSpPr>
        <p:spPr/>
        <p:txBody>
          <a:bodyPr/>
          <a:lstStyle/>
          <a:p>
            <a:pPr eaLnBrk="1" hangingPunct="1"/>
            <a:r>
              <a:rPr lang="en-US" altLang="en-US" sz="2400" dirty="0" smtClean="0"/>
              <a:t>Build data inquiry around a school-wide focus or established goal for improvement</a:t>
            </a:r>
          </a:p>
          <a:p>
            <a:pPr eaLnBrk="1" hangingPunct="1"/>
            <a:r>
              <a:rPr lang="en-US" altLang="en-US" sz="2400" dirty="0" smtClean="0"/>
              <a:t>Identify and focus on factors that the school can control</a:t>
            </a:r>
          </a:p>
          <a:p>
            <a:pPr eaLnBrk="1" hangingPunct="1"/>
            <a:r>
              <a:rPr lang="en-US" altLang="en-US" sz="2400" dirty="0" smtClean="0"/>
              <a:t>Teams need to meet regularly to engage in dialog, monitor outcomes, and prescribe timely interventions</a:t>
            </a:r>
          </a:p>
          <a:p>
            <a:pPr eaLnBrk="1" hangingPunct="1"/>
            <a:r>
              <a:rPr lang="en-US" altLang="en-US" sz="2400" dirty="0" smtClean="0"/>
              <a:t>Use a structured protocol for examining and analyzing data</a:t>
            </a:r>
          </a:p>
          <a:p>
            <a:pPr eaLnBrk="1" hangingPunct="1"/>
            <a:endParaRPr lang="en-US" altLang="en-US" sz="2400" dirty="0" smtClean="0"/>
          </a:p>
        </p:txBody>
      </p:sp>
    </p:spTree>
    <p:extLst>
      <p:ext uri="{BB962C8B-B14F-4D97-AF65-F5344CB8AC3E}">
        <p14:creationId xmlns:p14="http://schemas.microsoft.com/office/powerpoint/2010/main" val="4030797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14401" y="817585"/>
            <a:ext cx="7145868" cy="935016"/>
          </a:xfrm>
        </p:spPr>
        <p:txBody>
          <a:bodyPr>
            <a:noAutofit/>
          </a:bodyPr>
          <a:lstStyle/>
          <a:p>
            <a:r>
              <a:rPr lang="en-US" sz="3200" b="1" dirty="0" smtClean="0"/>
              <a:t>Propose </a:t>
            </a:r>
            <a:r>
              <a:rPr lang="en-US" sz="3200" b="1" dirty="0" smtClean="0"/>
              <a:t>Norms for Looking at Data – Why is This Important </a:t>
            </a:r>
            <a:r>
              <a:rPr lang="en-US" b="1" dirty="0" smtClean="0"/>
              <a:t>?</a:t>
            </a:r>
            <a:endParaRPr lang="en-US" b="1" dirty="0"/>
          </a:p>
        </p:txBody>
      </p:sp>
      <p:sp>
        <p:nvSpPr>
          <p:cNvPr id="5" name="Content Placeholder 4"/>
          <p:cNvSpPr>
            <a:spLocks noGrp="1"/>
          </p:cNvSpPr>
          <p:nvPr>
            <p:ph sz="quarter" idx="4294967295"/>
          </p:nvPr>
        </p:nvSpPr>
        <p:spPr>
          <a:xfrm>
            <a:off x="762000" y="2121407"/>
            <a:ext cx="3736848" cy="3602736"/>
          </a:xfrm>
          <a:prstGeom prst="rect">
            <a:avLst/>
          </a:prstGeom>
        </p:spPr>
        <p:txBody>
          <a:bodyPr>
            <a:normAutofit fontScale="92500" lnSpcReduction="10000"/>
          </a:bodyPr>
          <a:lstStyle/>
          <a:p>
            <a:r>
              <a:rPr lang="en-US" dirty="0" smtClean="0"/>
              <a:t>i.e. Describe only what you see.</a:t>
            </a:r>
          </a:p>
          <a:p>
            <a:r>
              <a:rPr lang="en-US" dirty="0" smtClean="0"/>
              <a:t>Just describe the data in front of you</a:t>
            </a:r>
          </a:p>
          <a:p>
            <a:r>
              <a:rPr lang="en-US" dirty="0" smtClean="0"/>
              <a:t>Resist the urge to immediately work on solutions</a:t>
            </a:r>
          </a:p>
          <a:p>
            <a:r>
              <a:rPr lang="en-US" dirty="0" smtClean="0"/>
              <a:t>Seek to understand differences</a:t>
            </a:r>
          </a:p>
          <a:p>
            <a:pPr marL="0" indent="0">
              <a:buNone/>
            </a:pPr>
            <a:endParaRPr lang="en-US" dirty="0"/>
          </a:p>
        </p:txBody>
      </p:sp>
      <p:sp>
        <p:nvSpPr>
          <p:cNvPr id="6" name="Content Placeholder 5"/>
          <p:cNvSpPr>
            <a:spLocks noGrp="1"/>
          </p:cNvSpPr>
          <p:nvPr>
            <p:ph sz="quarter" idx="4294967295"/>
          </p:nvPr>
        </p:nvSpPr>
        <p:spPr>
          <a:xfrm>
            <a:off x="4663440" y="2119313"/>
            <a:ext cx="3947160" cy="3605212"/>
          </a:xfrm>
          <a:prstGeom prst="rect">
            <a:avLst/>
          </a:prstGeom>
        </p:spPr>
        <p:txBody>
          <a:bodyPr>
            <a:normAutofit fontScale="92500" lnSpcReduction="10000"/>
          </a:bodyPr>
          <a:lstStyle/>
          <a:p>
            <a:r>
              <a:rPr lang="en-US" dirty="0" smtClean="0"/>
              <a:t>Ask questions when you don’t understand</a:t>
            </a:r>
          </a:p>
          <a:p>
            <a:r>
              <a:rPr lang="en-US" dirty="0" smtClean="0"/>
              <a:t>Surface the lenses and experiences you bring to the data</a:t>
            </a:r>
          </a:p>
          <a:p>
            <a:r>
              <a:rPr lang="en-US" dirty="0" smtClean="0"/>
              <a:t>Surface assumptions and use data to challenge and support them</a:t>
            </a:r>
            <a:endParaRPr lang="en-US" dirty="0"/>
          </a:p>
        </p:txBody>
      </p:sp>
    </p:spTree>
    <p:extLst>
      <p:ext uri="{BB962C8B-B14F-4D97-AF65-F5344CB8AC3E}">
        <p14:creationId xmlns:p14="http://schemas.microsoft.com/office/powerpoint/2010/main" val="59695137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3"/>
          <p:cNvSpPr txBox="1">
            <a:spLocks noChangeArrowheads="1"/>
          </p:cNvSpPr>
          <p:nvPr/>
        </p:nvSpPr>
        <p:spPr bwMode="auto">
          <a:xfrm>
            <a:off x="147572" y="6359402"/>
            <a:ext cx="8877300"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a:r>
              <a:rPr lang="en-US" altLang="en-US" sz="1200" dirty="0">
                <a:latin typeface="Tahoma" pitchFamily="34" charset="0"/>
              </a:rPr>
              <a:t>Nancy Love (2002). </a:t>
            </a:r>
            <a:r>
              <a:rPr lang="en-US" altLang="en-US" sz="1200" i="1" dirty="0">
                <a:latin typeface="Tahoma" pitchFamily="34" charset="0"/>
              </a:rPr>
              <a:t>Using Data/Getting Results</a:t>
            </a:r>
            <a:r>
              <a:rPr lang="en-US" altLang="en-US" sz="1200" dirty="0">
                <a:latin typeface="Tahoma" pitchFamily="34" charset="0"/>
              </a:rPr>
              <a:t>. Norwood, MA: Christopher-Gordon.</a:t>
            </a:r>
          </a:p>
          <a:p>
            <a:pPr algn="ctr">
              <a:spcBef>
                <a:spcPct val="20000"/>
              </a:spcBef>
            </a:pPr>
            <a:r>
              <a:rPr lang="en-US" altLang="en-US" sz="1200" dirty="0">
                <a:latin typeface="Tahoma" pitchFamily="34" charset="0"/>
              </a:rPr>
              <a:t>Eisenhower National Clearinghouse for Mathematics and Science Education - http://www.enc.org</a:t>
            </a:r>
          </a:p>
        </p:txBody>
      </p:sp>
      <p:grpSp>
        <p:nvGrpSpPr>
          <p:cNvPr id="2" name="Group 1"/>
          <p:cNvGrpSpPr/>
          <p:nvPr/>
        </p:nvGrpSpPr>
        <p:grpSpPr>
          <a:xfrm>
            <a:off x="0" y="411162"/>
            <a:ext cx="9165021" cy="5708650"/>
            <a:chOff x="37427" y="915988"/>
            <a:chExt cx="9165021" cy="5708650"/>
          </a:xfrm>
        </p:grpSpPr>
        <p:pic>
          <p:nvPicPr>
            <p:cNvPr id="15362" name="Picture 2" descr="Phases of Collaborative Inquiry diagram: Framing the Question, Collecting Data, Analyzing Data, Organizing Data-Driven Dialogue, Drawing Conclustions, Taking Action, Monitoring Results (circular design)."/>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47838" y="915988"/>
              <a:ext cx="5241925" cy="5708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4" name="Text Box 4"/>
            <p:cNvSpPr txBox="1">
              <a:spLocks noChangeArrowheads="1"/>
            </p:cNvSpPr>
            <p:nvPr/>
          </p:nvSpPr>
          <p:spPr bwMode="auto">
            <a:xfrm>
              <a:off x="4843573" y="1230313"/>
              <a:ext cx="299312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altLang="en-US" b="1" dirty="0">
                  <a:effectLst>
                    <a:outerShdw blurRad="38100" dist="38100" dir="2700000" algn="tl">
                      <a:srgbClr val="C0C0C0"/>
                    </a:outerShdw>
                  </a:effectLst>
                  <a:latin typeface="Tahoma" pitchFamily="34" charset="0"/>
                </a:rPr>
                <a:t>1. Begin with a question</a:t>
              </a:r>
            </a:p>
          </p:txBody>
        </p:sp>
        <p:sp>
          <p:nvSpPr>
            <p:cNvPr id="15365" name="Text Box 5"/>
            <p:cNvSpPr txBox="1">
              <a:spLocks noChangeArrowheads="1"/>
            </p:cNvSpPr>
            <p:nvPr/>
          </p:nvSpPr>
          <p:spPr bwMode="auto">
            <a:xfrm>
              <a:off x="6703046" y="2752178"/>
              <a:ext cx="249940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altLang="en-US" b="1" dirty="0">
                  <a:effectLst>
                    <a:outerShdw blurRad="38100" dist="38100" dir="2700000" algn="tl">
                      <a:srgbClr val="C0C0C0"/>
                    </a:outerShdw>
                  </a:effectLst>
                  <a:latin typeface="Tahoma" pitchFamily="34" charset="0"/>
                </a:rPr>
                <a:t>2. Examine the data</a:t>
              </a:r>
            </a:p>
          </p:txBody>
        </p:sp>
        <p:sp>
          <p:nvSpPr>
            <p:cNvPr id="15366" name="Text Box 6"/>
            <p:cNvSpPr txBox="1">
              <a:spLocks noChangeArrowheads="1"/>
            </p:cNvSpPr>
            <p:nvPr/>
          </p:nvSpPr>
          <p:spPr bwMode="auto">
            <a:xfrm>
              <a:off x="5136911" y="5830046"/>
              <a:ext cx="406553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altLang="en-US" b="1" dirty="0">
                  <a:effectLst>
                    <a:outerShdw blurRad="38100" dist="38100" dir="2700000" algn="tl">
                      <a:srgbClr val="C0C0C0"/>
                    </a:outerShdw>
                  </a:effectLst>
                  <a:latin typeface="Tahoma" pitchFamily="34" charset="0"/>
                </a:rPr>
                <a:t>3. Raise questions about the data</a:t>
              </a:r>
            </a:p>
          </p:txBody>
        </p:sp>
        <p:sp>
          <p:nvSpPr>
            <p:cNvPr id="15367" name="Text Box 7"/>
            <p:cNvSpPr txBox="1">
              <a:spLocks noChangeArrowheads="1"/>
            </p:cNvSpPr>
            <p:nvPr/>
          </p:nvSpPr>
          <p:spPr bwMode="auto">
            <a:xfrm>
              <a:off x="1104227" y="5842854"/>
              <a:ext cx="25779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en-US" altLang="en-US" b="1" dirty="0">
                  <a:effectLst>
                    <a:outerShdw blurRad="38100" dist="38100" dir="2700000" algn="tl">
                      <a:srgbClr val="C0C0C0"/>
                    </a:outerShdw>
                  </a:effectLst>
                  <a:latin typeface="Tahoma" pitchFamily="34" charset="0"/>
                </a:rPr>
                <a:t>4. Interpret the data</a:t>
              </a:r>
            </a:p>
          </p:txBody>
        </p:sp>
        <p:sp>
          <p:nvSpPr>
            <p:cNvPr id="15368" name="Text Box 8"/>
            <p:cNvSpPr txBox="1">
              <a:spLocks noChangeArrowheads="1"/>
            </p:cNvSpPr>
            <p:nvPr/>
          </p:nvSpPr>
          <p:spPr bwMode="auto">
            <a:xfrm>
              <a:off x="37427" y="3106838"/>
              <a:ext cx="21336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28600" indent="-228600">
                <a:defRPr>
                  <a:solidFill>
                    <a:schemeClr val="tx1"/>
                  </a:solidFill>
                  <a:latin typeface="Arial" charset="0"/>
                </a:defRPr>
              </a:lvl1pPr>
              <a:lvl2pPr marL="974725" indent="-457200">
                <a:defRPr>
                  <a:solidFill>
                    <a:schemeClr val="tx1"/>
                  </a:solidFill>
                  <a:latin typeface="Arial" charset="0"/>
                </a:defRPr>
              </a:lvl2pPr>
              <a:lvl3pPr marL="1546225" indent="-457200">
                <a:defRPr>
                  <a:solidFill>
                    <a:schemeClr val="tx1"/>
                  </a:solidFill>
                  <a:latin typeface="Arial" charset="0"/>
                </a:defRPr>
              </a:lvl3pPr>
              <a:lvl4pPr marL="2117725" indent="-457200">
                <a:defRPr>
                  <a:solidFill>
                    <a:schemeClr val="tx1"/>
                  </a:solidFill>
                  <a:latin typeface="Arial" charset="0"/>
                </a:defRPr>
              </a:lvl4pPr>
              <a:lvl5pPr marL="2689225" indent="-457200">
                <a:defRPr>
                  <a:solidFill>
                    <a:schemeClr val="tx1"/>
                  </a:solidFill>
                  <a:latin typeface="Arial" charset="0"/>
                </a:defRPr>
              </a:lvl5pPr>
              <a:lvl6pPr marL="3146425" indent="-457200" fontAlgn="base">
                <a:spcBef>
                  <a:spcPct val="0"/>
                </a:spcBef>
                <a:spcAft>
                  <a:spcPct val="0"/>
                </a:spcAft>
                <a:defRPr>
                  <a:solidFill>
                    <a:schemeClr val="tx1"/>
                  </a:solidFill>
                  <a:latin typeface="Arial" charset="0"/>
                </a:defRPr>
              </a:lvl6pPr>
              <a:lvl7pPr marL="3603625" indent="-457200" fontAlgn="base">
                <a:spcBef>
                  <a:spcPct val="0"/>
                </a:spcBef>
                <a:spcAft>
                  <a:spcPct val="0"/>
                </a:spcAft>
                <a:defRPr>
                  <a:solidFill>
                    <a:schemeClr val="tx1"/>
                  </a:solidFill>
                  <a:latin typeface="Arial" charset="0"/>
                </a:defRPr>
              </a:lvl7pPr>
              <a:lvl8pPr marL="4060825" indent="-457200" fontAlgn="base">
                <a:spcBef>
                  <a:spcPct val="0"/>
                </a:spcBef>
                <a:spcAft>
                  <a:spcPct val="0"/>
                </a:spcAft>
                <a:defRPr>
                  <a:solidFill>
                    <a:schemeClr val="tx1"/>
                  </a:solidFill>
                  <a:latin typeface="Arial" charset="0"/>
                </a:defRPr>
              </a:lvl8pPr>
              <a:lvl9pPr marL="4518025" indent="-457200" fontAlgn="base">
                <a:spcBef>
                  <a:spcPct val="0"/>
                </a:spcBef>
                <a:spcAft>
                  <a:spcPct val="0"/>
                </a:spcAft>
                <a:defRPr>
                  <a:solidFill>
                    <a:schemeClr val="tx1"/>
                  </a:solidFill>
                  <a:latin typeface="Arial" charset="0"/>
                </a:defRPr>
              </a:lvl9pPr>
            </a:lstStyle>
            <a:p>
              <a:pPr>
                <a:lnSpc>
                  <a:spcPts val="1800"/>
                </a:lnSpc>
                <a:buFontTx/>
                <a:buAutoNum type="arabicPeriod" startAt="5"/>
                <a:defRPr/>
              </a:pPr>
              <a:r>
                <a:rPr lang="en-US" altLang="en-US" b="1" dirty="0" smtClean="0">
                  <a:effectLst>
                    <a:outerShdw blurRad="38100" dist="38100" dir="2700000" algn="tl">
                      <a:srgbClr val="C0C0C0"/>
                    </a:outerShdw>
                  </a:effectLst>
                  <a:latin typeface="Tahoma" pitchFamily="34" charset="0"/>
                </a:rPr>
                <a:t>Propose actions/</a:t>
              </a:r>
            </a:p>
            <a:p>
              <a:pPr>
                <a:lnSpc>
                  <a:spcPts val="1800"/>
                </a:lnSpc>
                <a:defRPr/>
              </a:pPr>
              <a:r>
                <a:rPr lang="en-US" altLang="en-US" b="1" dirty="0" smtClean="0">
                  <a:effectLst>
                    <a:outerShdw blurRad="38100" dist="38100" dir="2700000" algn="tl">
                      <a:srgbClr val="C0C0C0"/>
                    </a:outerShdw>
                  </a:effectLst>
                  <a:latin typeface="Tahoma" pitchFamily="34" charset="0"/>
                </a:rPr>
                <a:t>	interventions: Set goals</a:t>
              </a:r>
            </a:p>
          </p:txBody>
        </p:sp>
      </p:grpSp>
    </p:spTree>
    <p:extLst>
      <p:ext uri="{BB962C8B-B14F-4D97-AF65-F5344CB8AC3E}">
        <p14:creationId xmlns:p14="http://schemas.microsoft.com/office/powerpoint/2010/main" val="9932171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Urban</Template>
  <TotalTime>3051</TotalTime>
  <Words>7815</Words>
  <Application>Microsoft Office PowerPoint</Application>
  <PresentationFormat>On-screen Show (4:3)</PresentationFormat>
  <Paragraphs>1128</Paragraphs>
  <Slides>146</Slides>
  <Notes>40</Notes>
  <HiddenSlides>6</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146</vt:i4>
      </vt:variant>
    </vt:vector>
  </HeadingPairs>
  <TitlesOfParts>
    <vt:vector size="148" baseType="lpstr">
      <vt:lpstr>Urban</vt:lpstr>
      <vt:lpstr>Clip</vt:lpstr>
      <vt:lpstr>Assessment</vt:lpstr>
      <vt:lpstr>PowerPoint Presentation</vt:lpstr>
      <vt:lpstr>Plan For The Day</vt:lpstr>
      <vt:lpstr>Resources</vt:lpstr>
      <vt:lpstr>Change</vt:lpstr>
      <vt:lpstr>Harlem Learning Process</vt:lpstr>
      <vt:lpstr>PowerPoint Presentation</vt:lpstr>
      <vt:lpstr>What Role Does Assessment Play in the Instructional Process?</vt:lpstr>
      <vt:lpstr>What distinctions do you make between "testing" and "assessment"? </vt:lpstr>
      <vt:lpstr>Why is it important that teachers consider assessment before they begin planning lessons or projects? </vt:lpstr>
      <vt:lpstr>Assessment inspire us to ask these hard questions: </vt:lpstr>
      <vt:lpstr>When assessment works best, it does the following:</vt:lpstr>
      <vt:lpstr>When assessment works best, it does the following:</vt:lpstr>
      <vt:lpstr>When assessment works best, it does the following:</vt:lpstr>
      <vt:lpstr>When assessment works best, it does the following:</vt:lpstr>
      <vt:lpstr>When assessment works best, it does the following:</vt:lpstr>
      <vt:lpstr>Think about your own assessment practice.</vt:lpstr>
      <vt:lpstr>PowerPoint Presentation</vt:lpstr>
      <vt:lpstr>Measuring Mastery</vt:lpstr>
      <vt:lpstr>PowerPoint Presentation</vt:lpstr>
      <vt:lpstr>Comprehensive Balanced Assessment</vt:lpstr>
      <vt:lpstr>State Assessments</vt:lpstr>
      <vt:lpstr>Benchmark/Interim Assessments</vt:lpstr>
      <vt:lpstr>Universal Screener</vt:lpstr>
      <vt:lpstr>Progress Monitor</vt:lpstr>
      <vt:lpstr>Summative Assessment </vt:lpstr>
      <vt:lpstr>Formative Assessment</vt:lpstr>
      <vt:lpstr>PowerPoint Presentation</vt:lpstr>
      <vt:lpstr>The Backwards Design Model</vt:lpstr>
      <vt:lpstr>Before Instruction</vt:lpstr>
      <vt:lpstr>During Instruction</vt:lpstr>
      <vt:lpstr>After Instruction</vt:lpstr>
      <vt:lpstr>Explore</vt:lpstr>
      <vt:lpstr>PowerPoint Presentation</vt:lpstr>
      <vt:lpstr>Target -Method Match </vt:lpstr>
      <vt:lpstr>Clear Targets: Benefits to Students</vt:lpstr>
      <vt:lpstr>A Math Example</vt:lpstr>
      <vt:lpstr>Kinds of Targets</vt:lpstr>
      <vt:lpstr>PowerPoint Presentation</vt:lpstr>
      <vt:lpstr>Converting Learning Targets to Student-Friendly Language</vt:lpstr>
      <vt:lpstr>Student-Friendly Language</vt:lpstr>
      <vt:lpstr>4 types Learning Targets</vt:lpstr>
      <vt:lpstr>Why It’s Important to Determine Target Type</vt:lpstr>
      <vt:lpstr>Target -Method Match:  What is it?</vt:lpstr>
      <vt:lpstr>Types of Assessment Methods </vt:lpstr>
      <vt:lpstr>Selected Response (SR) </vt:lpstr>
      <vt:lpstr>Extended Written Response (EWR)</vt:lpstr>
      <vt:lpstr>Extended Written Response </vt:lpstr>
      <vt:lpstr>Performance Assessment (PA)</vt:lpstr>
      <vt:lpstr>Performance Assessment </vt:lpstr>
      <vt:lpstr>Personal Communication (PC)</vt:lpstr>
      <vt:lpstr>Personal Communication </vt:lpstr>
      <vt:lpstr>Matching Target and Assessment Methods</vt:lpstr>
      <vt:lpstr>PowerPoint Presentation</vt:lpstr>
      <vt:lpstr>Effective Design </vt:lpstr>
      <vt:lpstr>Which METHOD would you use  to assess the following?</vt:lpstr>
      <vt:lpstr>Authentic assessment can include many of the following:</vt:lpstr>
      <vt:lpstr>Let’s try it….but first….</vt:lpstr>
      <vt:lpstr>Let’s Try It!</vt:lpstr>
      <vt:lpstr>Share</vt:lpstr>
      <vt:lpstr>Virtual Gallery Walk</vt:lpstr>
      <vt:lpstr>Providing Students with  Effective Feedback</vt:lpstr>
      <vt:lpstr>What is Feedback?</vt:lpstr>
      <vt:lpstr>What Does the Research Say?</vt:lpstr>
      <vt:lpstr>What is Feedback?</vt:lpstr>
      <vt:lpstr>What is Feedback?</vt:lpstr>
      <vt:lpstr>What is Feedback?</vt:lpstr>
      <vt:lpstr>What is Feedback?</vt:lpstr>
      <vt:lpstr>Feedback Focus</vt:lpstr>
      <vt:lpstr>Primary Purposes of Feedback</vt:lpstr>
      <vt:lpstr>What Does the Research Say?</vt:lpstr>
      <vt:lpstr>What Does the Research Say?</vt:lpstr>
      <vt:lpstr>Power of Accurate Feedback </vt:lpstr>
      <vt:lpstr>Characteristics of Feedback</vt:lpstr>
      <vt:lpstr>Characteristics of Feedback</vt:lpstr>
      <vt:lpstr>Essential Elements of Feedback</vt:lpstr>
      <vt:lpstr>Recognition of the Desired Goal Includes:</vt:lpstr>
      <vt:lpstr>Methods to Ensure Student Understanding of Learning Goals</vt:lpstr>
      <vt:lpstr>The Language of Assessment</vt:lpstr>
      <vt:lpstr>Evidence About Present Position</vt:lpstr>
      <vt:lpstr>Ways to Close the Gap between Goals &amp; Current State</vt:lpstr>
      <vt:lpstr>Sharing Feedback</vt:lpstr>
      <vt:lpstr>Feedback Timing</vt:lpstr>
      <vt:lpstr>Amount of Feedback</vt:lpstr>
      <vt:lpstr>Amounts of Feedback</vt:lpstr>
      <vt:lpstr>Strategies to Help Students Learn to Use Feedback</vt:lpstr>
      <vt:lpstr>Strategies to Help Students Learn to Use Feedback</vt:lpstr>
      <vt:lpstr>Strategies to Help Students Learn to Use Feedback</vt:lpstr>
      <vt:lpstr>Attaining Excellence</vt:lpstr>
      <vt:lpstr>Feedback Levels</vt:lpstr>
      <vt:lpstr>Video Example</vt:lpstr>
      <vt:lpstr>PowerPoint Presentation</vt:lpstr>
      <vt:lpstr>Let’s Practice</vt:lpstr>
      <vt:lpstr>Facilitating Data Conversations</vt:lpstr>
      <vt:lpstr>You don’t need an advanced degree in statistics and a room full of computers to start asking data-based questions about your school, and using what you learn to guide reform.                      - Victoria Bernhardt</vt:lpstr>
      <vt:lpstr>Effective data conversations takes place when…</vt:lpstr>
      <vt:lpstr>Focus, Organization, Structure …</vt:lpstr>
      <vt:lpstr>Propose Norms for Looking at Data – Why is This Important ?</vt:lpstr>
      <vt:lpstr>PowerPoint Presentation</vt:lpstr>
      <vt:lpstr>Data Driven Dialog</vt:lpstr>
      <vt:lpstr>Phase 1: Predictions and Assumptions</vt:lpstr>
      <vt:lpstr>Purpose: Predictions &amp; Assumptions</vt:lpstr>
      <vt:lpstr>Phase 2: Observations </vt:lpstr>
      <vt:lpstr>Phase 3: Inferences </vt:lpstr>
      <vt:lpstr>Data Review</vt:lpstr>
      <vt:lpstr>Practice</vt:lpstr>
      <vt:lpstr>Debrief</vt:lpstr>
      <vt:lpstr>Process of Transforming Data Into Knowledge</vt:lpstr>
      <vt:lpstr>Using Data To Inform Your Instruction</vt:lpstr>
      <vt:lpstr>Using Data To Inform Instruction  Thinking Sheet</vt:lpstr>
      <vt:lpstr>CRITICAL Step</vt:lpstr>
      <vt:lpstr>PowerPoint Presentation</vt:lpstr>
      <vt:lpstr>Rigor and Relevance</vt:lpstr>
      <vt:lpstr>PowerPoint Presentation</vt:lpstr>
      <vt:lpstr>Tips For Effective Rubric Design</vt:lpstr>
      <vt:lpstr>Expert Input</vt:lpstr>
      <vt:lpstr>The Cookie</vt:lpstr>
      <vt:lpstr>The Rubric</vt:lpstr>
      <vt:lpstr>Assess The Cookie</vt:lpstr>
      <vt:lpstr>Oops, What Went Wrong?</vt:lpstr>
      <vt:lpstr>Holistic Or Analytic—Which To Use?</vt:lpstr>
      <vt:lpstr>Holistic Or Analytic?</vt:lpstr>
      <vt:lpstr>Holistic Example</vt:lpstr>
      <vt:lpstr>Holistic Or Analytic?</vt:lpstr>
      <vt:lpstr>Holistic Or Analytic?</vt:lpstr>
      <vt:lpstr>The Debate</vt:lpstr>
      <vt:lpstr>Tip #1</vt:lpstr>
      <vt:lpstr>Tip #2</vt:lpstr>
      <vt:lpstr>Tip #3</vt:lpstr>
      <vt:lpstr>Tip #4</vt:lpstr>
      <vt:lpstr>Tip #5 </vt:lpstr>
      <vt:lpstr>Tip #6</vt:lpstr>
      <vt:lpstr>Tip #7</vt:lpstr>
      <vt:lpstr>Tip #8</vt:lpstr>
      <vt:lpstr>Tip #9</vt:lpstr>
      <vt:lpstr>Don’t Forget the Check-in Stage</vt:lpstr>
      <vt:lpstr>Steps in Developing a Rubric</vt:lpstr>
      <vt:lpstr>Steps in Modifying a “Canned” Rubric</vt:lpstr>
      <vt:lpstr>It’s hard work…</vt:lpstr>
      <vt:lpstr>The Mini-Rubric</vt:lpstr>
      <vt:lpstr>Mini-rubric Example</vt:lpstr>
      <vt:lpstr>Caution</vt:lpstr>
      <vt:lpstr>Sentence Stems</vt:lpstr>
      <vt:lpstr>Rubric Criterion Across The Curriculum</vt:lpstr>
      <vt:lpstr>References</vt:lpstr>
      <vt:lpstr>References, page 2</vt:lpstr>
    </vt:vector>
  </TitlesOfParts>
  <Company>Shasta County Office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Providing Students with  Effective Feedback</dc:title>
  <dc:creator>Judy Flores</dc:creator>
  <cp:lastModifiedBy>Windows User</cp:lastModifiedBy>
  <cp:revision>181</cp:revision>
  <cp:lastPrinted>2009-03-05T23:19:29Z</cp:lastPrinted>
  <dcterms:created xsi:type="dcterms:W3CDTF">2009-04-24T13:00:36Z</dcterms:created>
  <dcterms:modified xsi:type="dcterms:W3CDTF">2014-06-25T20:20:51Z</dcterms:modified>
</cp:coreProperties>
</file>